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31" r:id="rId4"/>
    <p:sldId id="364" r:id="rId5"/>
    <p:sldId id="366" r:id="rId6"/>
    <p:sldId id="367" r:id="rId7"/>
    <p:sldId id="368" r:id="rId8"/>
    <p:sldId id="369" r:id="rId9"/>
    <p:sldId id="370" r:id="rId10"/>
    <p:sldId id="371" r:id="rId11"/>
    <p:sldId id="372" r:id="rId12"/>
    <p:sldId id="373" r:id="rId13"/>
    <p:sldId id="374" r:id="rId14"/>
    <p:sldId id="375" r:id="rId15"/>
    <p:sldId id="416" r:id="rId16"/>
    <p:sldId id="441" r:id="rId17"/>
    <p:sldId id="442" r:id="rId18"/>
    <p:sldId id="443" r:id="rId19"/>
    <p:sldId id="394" r:id="rId20"/>
    <p:sldId id="395" r:id="rId21"/>
    <p:sldId id="396" r:id="rId22"/>
    <p:sldId id="259" r:id="rId23"/>
    <p:sldId id="284" r:id="rId24"/>
    <p:sldId id="260" r:id="rId25"/>
    <p:sldId id="285" r:id="rId26"/>
    <p:sldId id="261" r:id="rId27"/>
    <p:sldId id="262" r:id="rId28"/>
    <p:sldId id="263" r:id="rId29"/>
    <p:sldId id="444" r:id="rId30"/>
    <p:sldId id="445" r:id="rId31"/>
    <p:sldId id="264" r:id="rId32"/>
    <p:sldId id="266" r:id="rId33"/>
    <p:sldId id="408" r:id="rId34"/>
    <p:sldId id="409" r:id="rId35"/>
    <p:sldId id="410" r:id="rId36"/>
    <p:sldId id="411" r:id="rId37"/>
    <p:sldId id="412" r:id="rId38"/>
    <p:sldId id="413" r:id="rId39"/>
    <p:sldId id="414" r:id="rId40"/>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3"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73"/>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gs" Target="tags/tag105.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5.xml"/><Relationship Id="rId2" Type="http://schemas.openxmlformats.org/officeDocument/2006/relationships/image" Target="../media/image1.jpeg"/><Relationship Id="rId1" Type="http://schemas.openxmlformats.org/officeDocument/2006/relationships/tags" Target="../tags/tag94.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7.xml"/><Relationship Id="rId2" Type="http://schemas.openxmlformats.org/officeDocument/2006/relationships/image" Target="../media/image2.jpeg"/><Relationship Id="rId1" Type="http://schemas.openxmlformats.org/officeDocument/2006/relationships/tags" Target="../tags/tag9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zh-CN"/>
              <a:t>维柯的范畴法</a:t>
            </a:r>
            <a:endParaRPr lang="zh-CN" altLang="zh-CN"/>
          </a:p>
        </p:txBody>
      </p:sp>
      <p:sp>
        <p:nvSpPr>
          <p:cNvPr id="3" name="副标题 2"/>
          <p:cNvSpPr>
            <a:spLocks noGrp="1"/>
          </p:cNvSpPr>
          <p:nvPr>
            <p:ph type="subTitle" idx="1"/>
            <p:custDataLst>
              <p:tags r:id="rId2"/>
            </p:custDataLst>
          </p:nvPr>
        </p:nvSpPr>
        <p:spPr/>
        <p:txBody>
          <a:bodyPr/>
          <a:p>
            <a:r>
              <a:rPr lang="zh-CN" altLang="en-US"/>
              <a:t>人文社会科学方法论</a:t>
            </a:r>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维柯关于自然事物认识的范畴法</a:t>
            </a:r>
            <a:endParaRPr lang="zh-CN" altLang="en-US"/>
          </a:p>
        </p:txBody>
      </p:sp>
      <p:sp>
        <p:nvSpPr>
          <p:cNvPr id="3" name="内容占位符 2"/>
          <p:cNvSpPr>
            <a:spLocks noGrp="1"/>
          </p:cNvSpPr>
          <p:nvPr>
            <p:ph idx="1"/>
          </p:nvPr>
        </p:nvSpPr>
        <p:spPr/>
        <p:txBody>
          <a:bodyPr>
            <a:normAutofit fontScale="40000"/>
          </a:bodyPr>
          <a:p>
            <a:r>
              <a:rPr lang="zh-CN" altLang="en-US" sz="4000">
                <a:sym typeface="+mn-ea"/>
              </a:rPr>
              <a:t>首先是事物</a:t>
            </a:r>
            <a:r>
              <a:rPr lang="zh-CN" altLang="en-US" sz="4000">
                <a:solidFill>
                  <a:srgbClr val="FF0000"/>
                </a:solidFill>
                <a:sym typeface="+mn-ea"/>
              </a:rPr>
              <a:t>是否存在</a:t>
            </a:r>
            <a:r>
              <a:rPr lang="zh-CN" altLang="en-US" sz="4000">
                <a:sym typeface="+mn-ea"/>
              </a:rPr>
              <a:t>的问题，以免他谈论子虚乌有之事；</a:t>
            </a:r>
            <a:endParaRPr lang="zh-CN" altLang="en-US" sz="4000">
              <a:sym typeface="+mn-ea"/>
            </a:endParaRPr>
          </a:p>
          <a:p>
            <a:r>
              <a:rPr lang="zh-CN" altLang="en-US" sz="4000">
                <a:sym typeface="+mn-ea"/>
              </a:rPr>
              <a:t>其次是究竟</a:t>
            </a:r>
            <a:r>
              <a:rPr lang="zh-CN" altLang="en-US" sz="4000">
                <a:solidFill>
                  <a:srgbClr val="FF0000"/>
                </a:solidFill>
                <a:sym typeface="+mn-ea"/>
              </a:rPr>
              <a:t>是什么</a:t>
            </a:r>
            <a:r>
              <a:rPr lang="zh-CN" altLang="en-US" sz="4000">
                <a:sym typeface="+mn-ea"/>
              </a:rPr>
              <a:t>的问题，以免他纠缠于名称；</a:t>
            </a:r>
            <a:endParaRPr lang="zh-CN" altLang="en-US" sz="4000">
              <a:sym typeface="+mn-ea"/>
            </a:endParaRPr>
          </a:p>
          <a:p>
            <a:r>
              <a:rPr lang="zh-CN" altLang="en-US" sz="4000">
                <a:sym typeface="+mn-ea"/>
              </a:rPr>
              <a:t>然后是其广延、重量以及数目等的</a:t>
            </a:r>
            <a:r>
              <a:rPr lang="zh-CN" altLang="en-US" sz="4000">
                <a:solidFill>
                  <a:srgbClr val="FF0000"/>
                </a:solidFill>
                <a:sym typeface="+mn-ea"/>
              </a:rPr>
              <a:t>大小问题</a:t>
            </a:r>
            <a:r>
              <a:rPr lang="zh-CN" altLang="en-US" sz="4000">
                <a:sym typeface="+mn-ea"/>
              </a:rPr>
              <a:t>；</a:t>
            </a:r>
            <a:endParaRPr lang="zh-CN" altLang="en-US" sz="4000">
              <a:sym typeface="+mn-ea"/>
            </a:endParaRPr>
          </a:p>
          <a:p>
            <a:r>
              <a:rPr lang="zh-CN" altLang="en-US" sz="4000">
                <a:sym typeface="+mn-ea"/>
              </a:rPr>
              <a:t>接着是事物的</a:t>
            </a:r>
            <a:r>
              <a:rPr lang="zh-CN" altLang="en-US" sz="4000">
                <a:solidFill>
                  <a:srgbClr val="FF0000"/>
                </a:solidFill>
                <a:sym typeface="+mn-ea"/>
              </a:rPr>
              <a:t>怎样</a:t>
            </a:r>
            <a:r>
              <a:rPr lang="zh-CN" altLang="en-US" sz="4000">
                <a:sym typeface="+mn-ea"/>
              </a:rPr>
              <a:t>，考虑事物的</a:t>
            </a:r>
            <a:r>
              <a:rPr lang="zh-CN" altLang="en-US" sz="4000">
                <a:solidFill>
                  <a:srgbClr val="FF0000"/>
                </a:solidFill>
                <a:sym typeface="+mn-ea"/>
              </a:rPr>
              <a:t>颜色、味道、软硬</a:t>
            </a:r>
            <a:r>
              <a:rPr lang="zh-CN" altLang="en-US" sz="4000">
                <a:sym typeface="+mn-ea"/>
              </a:rPr>
              <a:t>以及</a:t>
            </a:r>
            <a:r>
              <a:rPr lang="zh-CN" altLang="en-US" sz="4000">
                <a:solidFill>
                  <a:srgbClr val="FF0000"/>
                </a:solidFill>
                <a:sym typeface="+mn-ea"/>
              </a:rPr>
              <a:t>其它触觉</a:t>
            </a:r>
            <a:r>
              <a:rPr lang="zh-CN" altLang="en-US" sz="4000">
                <a:sym typeface="+mn-ea"/>
              </a:rPr>
              <a:t>问题；</a:t>
            </a:r>
            <a:endParaRPr lang="zh-CN" altLang="en-US" sz="4000">
              <a:sym typeface="+mn-ea"/>
            </a:endParaRPr>
          </a:p>
          <a:p>
            <a:r>
              <a:rPr lang="zh-CN" altLang="en-US" sz="4000">
                <a:sym typeface="+mn-ea"/>
              </a:rPr>
              <a:t>此外，事物</a:t>
            </a:r>
            <a:r>
              <a:rPr lang="zh-CN" altLang="en-US" sz="4000">
                <a:solidFill>
                  <a:srgbClr val="FF0000"/>
                </a:solidFill>
                <a:sym typeface="+mn-ea"/>
              </a:rPr>
              <a:t>何时生成、持续多久以及衰败成什么</a:t>
            </a:r>
            <a:r>
              <a:rPr lang="zh-CN" altLang="en-US" sz="4000">
                <a:sym typeface="+mn-ea"/>
              </a:rPr>
              <a:t>等；</a:t>
            </a:r>
            <a:endParaRPr lang="zh-CN" altLang="en-US" sz="4000">
              <a:sym typeface="+mn-ea"/>
            </a:endParaRPr>
          </a:p>
          <a:p>
            <a:r>
              <a:rPr lang="zh-CN" altLang="en-US" sz="4000">
                <a:sym typeface="+mn-ea"/>
              </a:rPr>
              <a:t>同样以此类推其余，沿着其他范畴继续前进，将对象和在某种意义上与之</a:t>
            </a:r>
            <a:r>
              <a:rPr lang="zh-CN" altLang="en-US" sz="4000">
                <a:solidFill>
                  <a:srgbClr val="FF0000"/>
                </a:solidFill>
                <a:sym typeface="+mn-ea"/>
              </a:rPr>
              <a:t>相关</a:t>
            </a:r>
            <a:r>
              <a:rPr lang="zh-CN" altLang="en-US" sz="4000">
                <a:sym typeface="+mn-ea"/>
              </a:rPr>
              <a:t>的一切事物联结起来：</a:t>
            </a:r>
            <a:endParaRPr lang="zh-CN" altLang="en-US" sz="4000">
              <a:sym typeface="+mn-ea"/>
            </a:endParaRPr>
          </a:p>
          <a:p>
            <a:pPr marL="590550">
              <a:buFont typeface="Wingdings" panose="05000000000000000000" charset="0"/>
              <a:buChar char="ü"/>
            </a:pPr>
            <a:r>
              <a:rPr lang="zh-CN" altLang="en-US" sz="4000">
                <a:sym typeface="+mn-ea"/>
              </a:rPr>
              <a:t>它们或者是事物由以生成的</a:t>
            </a:r>
            <a:r>
              <a:rPr lang="zh-CN" altLang="en-US" sz="4000">
                <a:solidFill>
                  <a:srgbClr val="FF0000"/>
                </a:solidFill>
                <a:sym typeface="+mn-ea"/>
              </a:rPr>
              <a:t>原因</a:t>
            </a:r>
            <a:r>
              <a:rPr lang="zh-CN" altLang="en-US" sz="4000">
                <a:sym typeface="+mn-ea"/>
              </a:rPr>
              <a:t>，或者是事物产生的</a:t>
            </a:r>
            <a:r>
              <a:rPr lang="zh-CN" altLang="en-US" sz="4000">
                <a:solidFill>
                  <a:srgbClr val="FF0000"/>
                </a:solidFill>
                <a:sym typeface="+mn-ea"/>
              </a:rPr>
              <a:t>结果</a:t>
            </a:r>
            <a:r>
              <a:rPr lang="zh-CN" altLang="en-US" sz="4000">
                <a:sym typeface="+mn-ea"/>
              </a:rPr>
              <a:t>，</a:t>
            </a:r>
            <a:endParaRPr lang="zh-CN" altLang="en-US" sz="4000">
              <a:sym typeface="+mn-ea"/>
            </a:endParaRPr>
          </a:p>
          <a:p>
            <a:pPr marL="590550">
              <a:buFont typeface="Wingdings" panose="05000000000000000000" charset="0"/>
              <a:buChar char="ü"/>
            </a:pPr>
            <a:r>
              <a:rPr lang="zh-CN" altLang="en-US" sz="4000">
                <a:sym typeface="+mn-ea"/>
              </a:rPr>
              <a:t>或者是当该事物与</a:t>
            </a:r>
            <a:r>
              <a:rPr lang="zh-CN" altLang="en-US" sz="4000">
                <a:solidFill>
                  <a:srgbClr val="FF0000"/>
                </a:solidFill>
                <a:sym typeface="+mn-ea"/>
              </a:rPr>
              <a:t>相似、相异、相反</a:t>
            </a:r>
            <a:r>
              <a:rPr lang="zh-CN" altLang="en-US" sz="4000">
                <a:sym typeface="+mn-ea"/>
              </a:rPr>
              <a:t>之物，</a:t>
            </a:r>
            <a:endParaRPr lang="zh-CN" altLang="en-US" sz="4000">
              <a:sym typeface="+mn-ea"/>
            </a:endParaRPr>
          </a:p>
          <a:p>
            <a:pPr marL="590550">
              <a:buFont typeface="Wingdings" panose="05000000000000000000" charset="0"/>
              <a:buChar char="ü"/>
            </a:pPr>
            <a:r>
              <a:rPr lang="zh-CN" altLang="en-US" sz="4000">
                <a:sym typeface="+mn-ea"/>
              </a:rPr>
              <a:t>或与</a:t>
            </a:r>
            <a:r>
              <a:rPr lang="zh-CN" altLang="en-US" sz="4000">
                <a:solidFill>
                  <a:srgbClr val="FF0000"/>
                </a:solidFill>
                <a:sym typeface="+mn-ea"/>
              </a:rPr>
              <a:t>较大、较小、或相等之物结合</a:t>
            </a:r>
            <a:r>
              <a:rPr lang="zh-CN" altLang="en-US" sz="4000">
                <a:sym typeface="+mn-ea"/>
              </a:rPr>
              <a:t>时所产生的</a:t>
            </a:r>
            <a:r>
              <a:rPr lang="zh-CN" altLang="en-US" sz="4000">
                <a:solidFill>
                  <a:srgbClr val="FF0000"/>
                </a:solidFill>
                <a:sym typeface="+mn-ea"/>
              </a:rPr>
              <a:t>作用</a:t>
            </a:r>
            <a:r>
              <a:rPr lang="zh-CN" altLang="en-US" sz="4000">
                <a:sym typeface="+mn-ea"/>
              </a:rPr>
              <a:t>等。</a:t>
            </a:r>
            <a:endParaRPr lang="zh-CN" altLang="en-US" sz="4000"/>
          </a:p>
          <a:p>
            <a:r>
              <a:rPr lang="zh-CN" altLang="en-US" sz="4000">
                <a:sym typeface="+mn-ea"/>
              </a:rPr>
              <a:t>这里主要考虑的是</a:t>
            </a:r>
            <a:r>
              <a:rPr lang="zh-CN" altLang="en-US" sz="4000">
                <a:solidFill>
                  <a:srgbClr val="FF0000"/>
                </a:solidFill>
                <a:sym typeface="+mn-ea"/>
              </a:rPr>
              <a:t>自然事物的认识</a:t>
            </a:r>
            <a:r>
              <a:rPr lang="zh-CN" altLang="en-US" sz="4000">
                <a:sym typeface="+mn-ea"/>
              </a:rPr>
              <a:t>，因而笛卡尔的</a:t>
            </a:r>
            <a:r>
              <a:rPr lang="zh-CN" altLang="en-US" sz="4000">
                <a:solidFill>
                  <a:srgbClr val="FF0000"/>
                </a:solidFill>
                <a:sym typeface="+mn-ea"/>
              </a:rPr>
              <a:t>广延</a:t>
            </a:r>
            <a:r>
              <a:rPr lang="zh-CN" altLang="en-US" sz="4000">
                <a:sym typeface="+mn-ea"/>
              </a:rPr>
              <a:t>概念及</a:t>
            </a:r>
            <a:r>
              <a:rPr lang="zh-CN" altLang="en-US" sz="4000">
                <a:solidFill>
                  <a:srgbClr val="FF0000"/>
                </a:solidFill>
                <a:sym typeface="+mn-ea"/>
              </a:rPr>
              <a:t>其他属性</a:t>
            </a:r>
            <a:r>
              <a:rPr lang="zh-CN" altLang="en-US" sz="4000">
                <a:sym typeface="+mn-ea"/>
              </a:rPr>
              <a:t>被整合进了西塞罗的认识问题。</a:t>
            </a:r>
            <a:endParaRPr lang="zh-CN" altLang="en-US" sz="4000"/>
          </a:p>
          <a:p>
            <a:pPr marL="0" indent="0">
              <a:buNone/>
            </a:pPr>
            <a:endParaRPr lang="zh-CN" altLang="en-US" sz="2800">
              <a:sym typeface="+mn-ea"/>
            </a:endParaRPr>
          </a:p>
          <a:p>
            <a:endParaRPr lang="zh-CN" altLang="en-US" sz="280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000"/>
              <a:t>但对维柯至关重要的是</a:t>
            </a:r>
            <a:r>
              <a:rPr lang="zh-CN" altLang="en-US" sz="2000">
                <a:solidFill>
                  <a:srgbClr val="FF0000"/>
                </a:solidFill>
              </a:rPr>
              <a:t>事物都是有生命的历史</a:t>
            </a:r>
            <a:r>
              <a:rPr lang="zh-CN" altLang="en-US" sz="2000"/>
              <a:t>：任何事物都有生成变易，生成变易就构成了事物的生命，而历史的本质在于生命。</a:t>
            </a:r>
            <a:endParaRPr lang="zh-CN" altLang="en-US" sz="2000"/>
          </a:p>
          <a:p>
            <a:r>
              <a:rPr lang="zh-CN" altLang="en-US" sz="2000"/>
              <a:t>西塞罗在认识问题方面的范畴法启示维柯</a:t>
            </a:r>
            <a:r>
              <a:rPr lang="zh-CN" altLang="en-US" sz="2000">
                <a:solidFill>
                  <a:srgbClr val="FF0000"/>
                </a:solidFill>
              </a:rPr>
              <a:t>摆脱数理逻辑统治的自然科学观</a:t>
            </a:r>
            <a:r>
              <a:rPr lang="zh-CN" altLang="en-US" sz="2000"/>
              <a:t>，转而走向</a:t>
            </a:r>
            <a:r>
              <a:rPr lang="zh-CN" altLang="en-US" sz="2000">
                <a:solidFill>
                  <a:srgbClr val="FF0000"/>
                </a:solidFill>
              </a:rPr>
              <a:t>以事物生命为宗旨的人的科学观</a:t>
            </a:r>
            <a:r>
              <a:rPr lang="zh-CN" altLang="en-US" sz="2000"/>
              <a:t>：</a:t>
            </a:r>
            <a:endParaRPr lang="zh-CN" altLang="en-US" sz="2000"/>
          </a:p>
          <a:p>
            <a:r>
              <a:rPr lang="zh-CN" altLang="en-US" sz="2000"/>
              <a:t>科学不再是以</a:t>
            </a:r>
            <a:r>
              <a:rPr lang="zh-CN" altLang="en-US" sz="2000">
                <a:solidFill>
                  <a:srgbClr val="FF0000"/>
                </a:solidFill>
              </a:rPr>
              <a:t>事物完满状态的理性目的</a:t>
            </a:r>
            <a:r>
              <a:rPr lang="zh-CN" altLang="en-US" sz="2000"/>
              <a:t>为原则，而是以事物</a:t>
            </a:r>
            <a:r>
              <a:rPr lang="zh-CN" altLang="en-US" sz="2000">
                <a:solidFill>
                  <a:srgbClr val="FF0000"/>
                </a:solidFill>
              </a:rPr>
              <a:t>产生时期的粗糙起源</a:t>
            </a:r>
            <a:r>
              <a:rPr lang="zh-CN" altLang="en-US" sz="2000"/>
              <a:t>为原则；</a:t>
            </a:r>
            <a:endParaRPr lang="zh-CN" altLang="en-US" sz="2000"/>
          </a:p>
          <a:p>
            <a:r>
              <a:rPr lang="zh-CN" altLang="en-US" sz="2000"/>
              <a:t>关于</a:t>
            </a:r>
            <a:r>
              <a:rPr lang="zh-CN" altLang="en-US" sz="2000">
                <a:solidFill>
                  <a:srgbClr val="FF0000"/>
                </a:solidFill>
              </a:rPr>
              <a:t>起源</a:t>
            </a:r>
            <a:r>
              <a:rPr lang="zh-CN" altLang="en-US" sz="2000"/>
              <a:t>的科学已经将事物</a:t>
            </a:r>
            <a:r>
              <a:rPr lang="zh-CN" altLang="en-US" sz="2000">
                <a:solidFill>
                  <a:srgbClr val="FF0000"/>
                </a:solidFill>
              </a:rPr>
              <a:t>成熟或者完满</a:t>
            </a:r>
            <a:r>
              <a:rPr lang="zh-CN" altLang="en-US" sz="2000"/>
              <a:t>状态的科学（包括理性科学）</a:t>
            </a:r>
            <a:r>
              <a:rPr lang="zh-CN" altLang="en-US" sz="2000">
                <a:solidFill>
                  <a:srgbClr val="FF0000"/>
                </a:solidFill>
              </a:rPr>
              <a:t>涵盖</a:t>
            </a:r>
            <a:r>
              <a:rPr lang="zh-CN" altLang="en-US" sz="2000"/>
              <a:t>在内，作为起源的开展状态；</a:t>
            </a:r>
            <a:endParaRPr lang="zh-CN" altLang="en-US" sz="2000"/>
          </a:p>
          <a:p>
            <a:r>
              <a:rPr lang="zh-CN" altLang="en-US" sz="2000"/>
              <a:t>处于完满状态的事物总有</a:t>
            </a:r>
            <a:r>
              <a:rPr lang="zh-CN" altLang="en-US" sz="2000">
                <a:solidFill>
                  <a:srgbClr val="FF0000"/>
                </a:solidFill>
              </a:rPr>
              <a:t>生命周期</a:t>
            </a:r>
            <a:r>
              <a:rPr lang="zh-CN" altLang="en-US" sz="2000"/>
              <a:t>，因而</a:t>
            </a:r>
            <a:r>
              <a:rPr lang="zh-CN" altLang="en-US" sz="2000">
                <a:solidFill>
                  <a:srgbClr val="FF0000"/>
                </a:solidFill>
              </a:rPr>
              <a:t>普遍理性的目的科学</a:t>
            </a:r>
            <a:r>
              <a:rPr lang="zh-CN" altLang="en-US" sz="2000"/>
              <a:t>仅仅是通过</a:t>
            </a:r>
            <a:r>
              <a:rPr lang="zh-CN" altLang="en-US" sz="2000">
                <a:solidFill>
                  <a:srgbClr val="FF0000"/>
                </a:solidFill>
              </a:rPr>
              <a:t>形式逻辑保持不变永恒</a:t>
            </a:r>
            <a:r>
              <a:rPr lang="zh-CN" altLang="en-US" sz="2000"/>
              <a:t>，但</a:t>
            </a:r>
            <a:r>
              <a:rPr lang="zh-CN" altLang="en-US" sz="2000">
                <a:solidFill>
                  <a:srgbClr val="FF0000"/>
                </a:solidFill>
              </a:rPr>
              <a:t>在现实世界总要走向衰败</a:t>
            </a:r>
            <a:r>
              <a:rPr lang="zh-CN" altLang="en-US" sz="2000"/>
              <a:t>。</a:t>
            </a:r>
            <a:endParaRPr lang="zh-CN" altLang="en-US" sz="200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三、维柯范畴法的开创性发现</a:t>
            </a:r>
            <a:endParaRPr lang="zh-CN" altLang="en-US"/>
          </a:p>
        </p:txBody>
      </p:sp>
      <p:sp>
        <p:nvSpPr>
          <p:cNvPr id="3" name="内容占位符 2"/>
          <p:cNvSpPr>
            <a:spLocks noGrp="1"/>
          </p:cNvSpPr>
          <p:nvPr>
            <p:ph idx="1"/>
          </p:nvPr>
        </p:nvSpPr>
        <p:spPr/>
        <p:txBody>
          <a:bodyPr>
            <a:normAutofit/>
          </a:bodyPr>
          <a:p>
            <a:r>
              <a:rPr lang="zh-CN" altLang="en-US"/>
              <a:t>除了在范畴表方面的总结和改进，维柯还做出了下述开创性发现：</a:t>
            </a:r>
            <a:endParaRPr lang="zh-CN" altLang="en-US"/>
          </a:p>
          <a:p>
            <a:r>
              <a:rPr lang="zh-CN" altLang="en-US" sz="2400"/>
              <a:t>1.范畴法不仅在</a:t>
            </a:r>
            <a:r>
              <a:rPr lang="zh-CN" altLang="en-US" sz="2400">
                <a:solidFill>
                  <a:srgbClr val="FF0000"/>
                </a:solidFill>
              </a:rPr>
              <a:t>逻辑进程</a:t>
            </a:r>
            <a:r>
              <a:rPr lang="zh-CN" altLang="en-US" sz="2400"/>
              <a:t>上先于批判法，还在下述方面先于批判法：首先是</a:t>
            </a:r>
            <a:r>
              <a:rPr lang="zh-CN" altLang="en-US" sz="2400">
                <a:solidFill>
                  <a:srgbClr val="FF0000"/>
                </a:solidFill>
              </a:rPr>
              <a:t>人类观念的自然</a:t>
            </a:r>
            <a:r>
              <a:rPr lang="zh-CN" altLang="en-US" sz="2400"/>
              <a:t>进程；其次是</a:t>
            </a:r>
            <a:r>
              <a:rPr lang="zh-CN" altLang="en-US" sz="2400">
                <a:solidFill>
                  <a:srgbClr val="FF0000"/>
                </a:solidFill>
              </a:rPr>
              <a:t>儿童教育次序</a:t>
            </a:r>
            <a:r>
              <a:rPr lang="zh-CN" altLang="en-US" sz="2400"/>
              <a:t>；再次是</a:t>
            </a:r>
            <a:r>
              <a:rPr lang="zh-CN" altLang="en-US" sz="2400">
                <a:solidFill>
                  <a:srgbClr val="FF0000"/>
                </a:solidFill>
              </a:rPr>
              <a:t>人类思想能力的发展次序</a:t>
            </a:r>
            <a:r>
              <a:rPr lang="zh-CN" altLang="en-US" sz="2400"/>
              <a:t>。</a:t>
            </a:r>
            <a:endParaRPr lang="zh-CN" altLang="en-US" sz="2400"/>
          </a:p>
          <a:p>
            <a:r>
              <a:rPr lang="en-US" altLang="zh-CN" sz="2400"/>
              <a:t>2</a:t>
            </a:r>
            <a:r>
              <a:rPr lang="zh-CN" altLang="en-US" sz="2400"/>
              <a:t>.范畴法的应用范围无比广泛：范畴法不仅适用于</a:t>
            </a:r>
            <a:r>
              <a:rPr lang="zh-CN" altLang="en-US" sz="2400">
                <a:solidFill>
                  <a:srgbClr val="FF0000"/>
                </a:solidFill>
              </a:rPr>
              <a:t>演说学</a:t>
            </a:r>
            <a:r>
              <a:rPr lang="zh-CN" altLang="en-US" sz="2400"/>
              <a:t>，而且还适用于</a:t>
            </a:r>
            <a:r>
              <a:rPr lang="zh-CN" altLang="en-US" sz="2400">
                <a:solidFill>
                  <a:srgbClr val="FF0000"/>
                </a:solidFill>
              </a:rPr>
              <a:t>几何学</a:t>
            </a:r>
            <a:r>
              <a:rPr lang="zh-CN" altLang="en-US" sz="2400"/>
              <a:t>（读者可以重读《研究方法》和《古代智慧》，还可以联想到</a:t>
            </a:r>
            <a:r>
              <a:rPr lang="zh-CN" altLang="en-US" sz="2400">
                <a:solidFill>
                  <a:srgbClr val="FF0000"/>
                </a:solidFill>
              </a:rPr>
              <a:t>康德</a:t>
            </a:r>
            <a:r>
              <a:rPr lang="zh-CN" altLang="en-US" sz="2400"/>
              <a:t>的先天综合判断）和各门自然科学，更是各种人的科学所必需的主要方法：比如法学、语文学、人类学等；范畴法不仅适用于</a:t>
            </a:r>
            <a:r>
              <a:rPr lang="zh-CN" altLang="en-US" sz="2400">
                <a:solidFill>
                  <a:srgbClr val="FF0000"/>
                </a:solidFill>
              </a:rPr>
              <a:t>科学</a:t>
            </a:r>
            <a:r>
              <a:rPr lang="zh-CN" altLang="en-US" sz="2400"/>
              <a:t>，还适用于人类各种</a:t>
            </a:r>
            <a:r>
              <a:rPr lang="zh-CN" altLang="en-US" sz="2400">
                <a:solidFill>
                  <a:srgbClr val="FF0000"/>
                </a:solidFill>
              </a:rPr>
              <a:t>艺术和技术</a:t>
            </a:r>
            <a:r>
              <a:rPr lang="zh-CN" altLang="en-US" sz="2400"/>
              <a:t>。总之，一切需要</a:t>
            </a:r>
            <a:r>
              <a:rPr lang="zh-CN" altLang="en-US" sz="2400">
                <a:solidFill>
                  <a:srgbClr val="FF0000"/>
                </a:solidFill>
              </a:rPr>
              <a:t>发明创造</a:t>
            </a:r>
            <a:r>
              <a:rPr lang="zh-CN" altLang="en-US" sz="2400"/>
              <a:t>的地方都需要用到范畴法。</a:t>
            </a:r>
            <a:endParaRPr lang="zh-CN" altLang="en-US" sz="2400"/>
          </a:p>
          <a:p>
            <a:endParaRPr lang="zh-CN" altLang="en-US" sz="240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en-US" altLang="zh-CN" sz="2400">
                <a:sym typeface="+mn-ea"/>
              </a:rPr>
              <a:t>3</a:t>
            </a:r>
            <a:r>
              <a:rPr lang="zh-CN" altLang="en-US" sz="2400">
                <a:sym typeface="+mn-ea"/>
              </a:rPr>
              <a:t>.维柯最独特的发现则是</a:t>
            </a:r>
            <a:r>
              <a:rPr lang="zh-CN" altLang="en-US" sz="2400">
                <a:solidFill>
                  <a:srgbClr val="FF0000"/>
                </a:solidFill>
                <a:sym typeface="+mn-ea"/>
              </a:rPr>
              <a:t>感性范畴法</a:t>
            </a:r>
            <a:r>
              <a:rPr lang="zh-CN" altLang="en-US" sz="2400">
                <a:sym typeface="+mn-ea"/>
              </a:rPr>
              <a:t>：在理性诞生以来的</a:t>
            </a:r>
            <a:r>
              <a:rPr lang="zh-CN" altLang="en-US" sz="2400">
                <a:solidFill>
                  <a:srgbClr val="FF0000"/>
                </a:solidFill>
                <a:sym typeface="+mn-ea"/>
              </a:rPr>
              <a:t>数学哲学、自然科学</a:t>
            </a:r>
            <a:r>
              <a:rPr lang="zh-CN" altLang="en-US" sz="2400">
                <a:sym typeface="+mn-ea"/>
              </a:rPr>
              <a:t>方面，需要使用</a:t>
            </a:r>
            <a:r>
              <a:rPr lang="zh-CN" altLang="en-US" sz="2400">
                <a:solidFill>
                  <a:srgbClr val="FF0000"/>
                </a:solidFill>
                <a:sym typeface="+mn-ea"/>
              </a:rPr>
              <a:t>理性范畴法或反思范畴法</a:t>
            </a:r>
            <a:r>
              <a:rPr lang="zh-CN" altLang="en-US" sz="2400">
                <a:sym typeface="+mn-ea"/>
              </a:rPr>
              <a:t>【康德的三级范畴表属于同类工作】；但在尚不存在理性能力或者理性能力极其弱小的</a:t>
            </a:r>
            <a:r>
              <a:rPr lang="zh-CN" altLang="en-US" sz="2400">
                <a:solidFill>
                  <a:srgbClr val="FF0000"/>
                </a:solidFill>
                <a:sym typeface="+mn-ea"/>
              </a:rPr>
              <a:t>诗性智慧</a:t>
            </a:r>
            <a:r>
              <a:rPr lang="zh-CN" altLang="en-US" sz="2400">
                <a:sym typeface="+mn-ea"/>
              </a:rPr>
              <a:t>这个题材方面，只能使用</a:t>
            </a:r>
            <a:r>
              <a:rPr lang="zh-CN" altLang="en-US" sz="2400">
                <a:solidFill>
                  <a:srgbClr val="FF0000"/>
                </a:solidFill>
                <a:sym typeface="+mn-ea"/>
              </a:rPr>
              <a:t>感性范畴法或诗性范畴法</a:t>
            </a:r>
            <a:r>
              <a:rPr lang="zh-CN" altLang="en-US" sz="2400">
                <a:sym typeface="+mn-ea"/>
              </a:rPr>
              <a:t>。</a:t>
            </a:r>
            <a:endParaRPr lang="zh-CN" altLang="en-US" sz="2400"/>
          </a:p>
          <a:p>
            <a:r>
              <a:rPr lang="en-US" altLang="zh-CN" sz="2400">
                <a:sym typeface="+mn-ea"/>
              </a:rPr>
              <a:t>4</a:t>
            </a:r>
            <a:r>
              <a:rPr lang="zh-CN" altLang="en-US" sz="2400">
                <a:sym typeface="+mn-ea"/>
              </a:rPr>
              <a:t>.</a:t>
            </a:r>
            <a:r>
              <a:rPr lang="zh-CN" altLang="en-US" sz="2400">
                <a:solidFill>
                  <a:srgbClr val="FF0000"/>
                </a:solidFill>
                <a:sym typeface="+mn-ea"/>
              </a:rPr>
              <a:t>人的精神能力和身体功能的范畴法</a:t>
            </a:r>
            <a:r>
              <a:rPr lang="zh-CN" altLang="en-US" sz="2400">
                <a:sym typeface="+mn-ea"/>
              </a:rPr>
              <a:t>：人的精神和心灵被赋予了不同能力，不同能力要用各自不同的艺术为指导：</a:t>
            </a:r>
            <a:r>
              <a:rPr lang="zh-CN" altLang="en-US" sz="2400">
                <a:solidFill>
                  <a:srgbClr val="FF0000"/>
                </a:solidFill>
                <a:sym typeface="+mn-ea"/>
              </a:rPr>
              <a:t>感知能力以范畴法（topica）</a:t>
            </a:r>
            <a:r>
              <a:rPr lang="zh-CN" altLang="en-US" sz="2400">
                <a:sym typeface="+mn-ea"/>
              </a:rPr>
              <a:t>、</a:t>
            </a:r>
            <a:r>
              <a:rPr lang="zh-CN" altLang="en-US" sz="2400">
                <a:solidFill>
                  <a:srgbClr val="FF0000"/>
                </a:solidFill>
                <a:sym typeface="+mn-ea"/>
              </a:rPr>
              <a:t>判断能力以批判法（critica）</a:t>
            </a:r>
            <a:r>
              <a:rPr lang="zh-CN" altLang="en-US" sz="2400">
                <a:sym typeface="+mn-ea"/>
              </a:rPr>
              <a:t>、最后</a:t>
            </a:r>
            <a:r>
              <a:rPr lang="zh-CN" altLang="en-US" sz="2400">
                <a:solidFill>
                  <a:srgbClr val="FF0000"/>
                </a:solidFill>
                <a:sym typeface="+mn-ea"/>
              </a:rPr>
              <a:t>推理能力以方法（methodus）</a:t>
            </a:r>
            <a:r>
              <a:rPr lang="zh-CN" altLang="en-US" sz="2400">
                <a:sym typeface="+mn-ea"/>
              </a:rPr>
              <a:t>为指导。至于人的精神方面的情感意欲，可以根据《新科学》将其与感知能力一起归为感性能力，纳入范畴法的指导范围。</a:t>
            </a:r>
            <a:endParaRPr lang="zh-CN" altLang="en-US" sz="2400"/>
          </a:p>
          <a:p>
            <a:endParaRPr lang="zh-CN" altLang="en-US" sz="240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四、形而上学与逻辑学</a:t>
            </a:r>
            <a:endParaRPr lang="zh-CN" altLang="en-US"/>
          </a:p>
        </p:txBody>
      </p:sp>
      <p:sp>
        <p:nvSpPr>
          <p:cNvPr id="3" name="内容占位符 2"/>
          <p:cNvSpPr>
            <a:spLocks noGrp="1"/>
          </p:cNvSpPr>
          <p:nvPr>
            <p:ph idx="1"/>
          </p:nvPr>
        </p:nvSpPr>
        <p:spPr>
          <a:xfrm>
            <a:off x="608400" y="1517705"/>
            <a:ext cx="10969200" cy="4759200"/>
          </a:xfrm>
        </p:spPr>
        <p:txBody>
          <a:bodyPr>
            <a:normAutofit fontScale="60000"/>
          </a:bodyPr>
          <a:p>
            <a:r>
              <a:rPr lang="en-US" altLang="zh-CN"/>
              <a:t>“</a:t>
            </a:r>
            <a:r>
              <a:rPr lang="zh-CN" altLang="en-US"/>
              <a:t>因为当那种学问考察万事万物着眼于它们的一切存在种类时，是形而上学；而当它着眼于［指称］万事万物的一切意指种类时，同样的学问就成了逻辑学。</a:t>
            </a:r>
            <a:r>
              <a:rPr lang="en-US" altLang="zh-CN"/>
              <a:t>”“</a:t>
            </a:r>
            <a:r>
              <a:rPr lang="en-US" altLang="zh-CN">
                <a:sym typeface="+mn-ea"/>
              </a:rPr>
              <a:t>神学诗人们</a:t>
            </a:r>
            <a:r>
              <a:rPr lang="en-US" altLang="zh-CN"/>
              <a:t>通过一种诗性形而上学来把种种物体大部分都想象为神圣实体，我们也以同样的方式把同样的诗当作诗性逻辑来看，诗歌就通过诗性逻辑来意指这些实体。” ——</a:t>
            </a:r>
            <a:r>
              <a:rPr lang="zh-CN" altLang="en-US"/>
              <a:t>《新科学》</a:t>
            </a:r>
            <a:r>
              <a:rPr lang="en-US" altLang="zh-CN">
                <a:latin typeface="Arial" panose="020B0604020202020204" pitchFamily="34" charset="0"/>
              </a:rPr>
              <a:t>§ 400</a:t>
            </a:r>
            <a:r>
              <a:rPr lang="zh-CN" altLang="en-US">
                <a:latin typeface="Arial" panose="020B0604020202020204" pitchFamily="34" charset="0"/>
              </a:rPr>
              <a:t>。</a:t>
            </a:r>
            <a:endParaRPr lang="zh-CN" altLang="en-US">
              <a:latin typeface="Arial" panose="020B0604020202020204" pitchFamily="34" charset="0"/>
            </a:endParaRPr>
          </a:p>
          <a:p>
            <a:r>
              <a:rPr lang="en-US" altLang="zh-CN">
                <a:latin typeface="Arial" panose="020B0604020202020204" pitchFamily="34" charset="0"/>
                <a:cs typeface="Calibri" panose="020F0502020204030204" charset="0"/>
              </a:rPr>
              <a:t>“logica（逻辑）这个说法来自希腊语 λόγος（话语，逻辑）一词，它的最初的本义意指寓言故事</a:t>
            </a:r>
            <a:r>
              <a:rPr lang="zh-CN" altLang="en-US">
                <a:latin typeface="Arial" panose="020B0604020202020204" pitchFamily="34" charset="0"/>
                <a:cs typeface="Calibri" panose="020F0502020204030204" charset="0"/>
              </a:rPr>
              <a:t>，逻辑在缄默无声的时代，在它诞生的时候是心灵的逻</a:t>
            </a:r>
            <a:r>
              <a:rPr lang="en-US" altLang="zh-CN">
                <a:latin typeface="Arial" panose="020B0604020202020204" pitchFamily="34" charset="0"/>
                <a:cs typeface="Calibri" panose="020F0502020204030204" charset="0"/>
              </a:rPr>
              <a:t>辑</a:t>
            </a:r>
            <a:r>
              <a:rPr lang="zh-CN" altLang="en-US">
                <a:latin typeface="Arial" panose="020B0604020202020204" pitchFamily="34" charset="0"/>
                <a:cs typeface="Calibri" panose="020F0502020204030204" charset="0"/>
              </a:rPr>
              <a:t>，存在于口头的逻辑或者发</a:t>
            </a:r>
            <a:r>
              <a:rPr lang="en-US" altLang="zh-CN">
                <a:latin typeface="Arial" panose="020B0604020202020204" pitchFamily="34" charset="0"/>
                <a:cs typeface="Calibri" panose="020F0502020204030204" charset="0"/>
              </a:rPr>
              <a:t>音的逻辑之前</a:t>
            </a:r>
            <a:r>
              <a:rPr lang="zh-CN" altLang="en-US">
                <a:latin typeface="Arial" panose="020B0604020202020204" pitchFamily="34" charset="0"/>
                <a:cs typeface="Calibri" panose="020F0502020204030204" charset="0"/>
              </a:rPr>
              <a:t>，后者才意指“观念”和“话语”。</a:t>
            </a:r>
            <a:r>
              <a:rPr lang="en-US" altLang="zh-CN">
                <a:latin typeface="Arial" panose="020B0604020202020204" pitchFamily="34" charset="0"/>
                <a:cs typeface="Calibri" panose="020F0502020204030204" charset="0"/>
              </a:rPr>
              <a:t>在各民族的最初的缄默无声的时代，这种最初的语</a:t>
            </a:r>
            <a:r>
              <a:rPr lang="zh-CN" altLang="en-US">
                <a:latin typeface="Arial" panose="020B0604020202020204" pitchFamily="34" charset="0"/>
                <a:cs typeface="Calibri" panose="020F0502020204030204" charset="0"/>
              </a:rPr>
              <a:t>言必然是从与观念有自然联系的示意、动作或物体开始。（参考奥古斯丁《忏悔录》、维特根斯坦《哲学研究》）</a:t>
            </a:r>
            <a:r>
              <a:rPr lang="en-US" altLang="zh-CN">
                <a:latin typeface="Arial" panose="020B0604020202020204" pitchFamily="34" charset="0"/>
                <a:cs typeface="Calibri" panose="020F0502020204030204" charset="0"/>
              </a:rPr>
              <a:t>“神学诗人们的那种最初的话语，并不是一种根据事物本身的自然本性而来的话语</a:t>
            </a:r>
            <a:r>
              <a:rPr lang="zh-CN" altLang="en-US">
                <a:latin typeface="Arial" panose="020B0604020202020204" pitchFamily="34" charset="0"/>
                <a:cs typeface="Calibri" panose="020F0502020204030204" charset="0"/>
              </a:rPr>
              <a:t>，而是一种充满着活的</a:t>
            </a:r>
            <a:r>
              <a:rPr lang="zh-CN" altLang="en-US">
                <a:latin typeface="Arial" panose="020B0604020202020204" pitchFamily="34" charset="0"/>
                <a:cs typeface="Calibri" panose="020F0502020204030204" charset="0"/>
                <a:sym typeface="+mn-ea"/>
              </a:rPr>
              <a:t>神圣</a:t>
            </a:r>
            <a:r>
              <a:rPr lang="zh-CN" altLang="en-US">
                <a:latin typeface="Arial" panose="020B0604020202020204" pitchFamily="34" charset="0"/>
                <a:cs typeface="Calibri" panose="020F0502020204030204" charset="0"/>
              </a:rPr>
              <a:t>实体的想象话语。</a:t>
            </a:r>
            <a:r>
              <a:rPr lang="en-US" altLang="zh-CN">
                <a:latin typeface="Arial" panose="020B0604020202020204" pitchFamily="34" charset="0"/>
                <a:cs typeface="Calibri" panose="020F0502020204030204" charset="0"/>
              </a:rPr>
              <a:t>”神学诗人们还不能运用理解力，就付出了相反的而且远为崇高的劳动，即把感觉和情欲赋予物体，</a:t>
            </a:r>
            <a:r>
              <a:rPr lang="zh-CN" altLang="en-US">
                <a:latin typeface="Arial" panose="020B0604020202020204" pitchFamily="34" charset="0"/>
                <a:cs typeface="Calibri" panose="020F0502020204030204" charset="0"/>
              </a:rPr>
              <a:t>天神地神花神、战神爱神正义之神等。</a:t>
            </a:r>
            <a:r>
              <a:rPr lang="en-US" altLang="zh-CN">
                <a:latin typeface="Arial" panose="020B0604020202020204" pitchFamily="34" charset="0"/>
                <a:sym typeface="+mn-ea"/>
              </a:rPr>
              <a:t>§401</a:t>
            </a:r>
            <a:endParaRPr lang="zh-CN" altLang="en-US">
              <a:latin typeface="Arial" panose="020B0604020202020204" pitchFamily="34" charset="0"/>
              <a:cs typeface="Calibri" panose="020F0502020204030204" charset="0"/>
            </a:endParaRPr>
          </a:p>
          <a:p>
            <a:r>
              <a:rPr lang="zh-CN" altLang="en-US">
                <a:latin typeface="Arial" panose="020B0604020202020204" pitchFamily="34" charset="0"/>
                <a:cs typeface="Calibri" panose="020F0502020204030204" charset="0"/>
              </a:rPr>
              <a:t>寓言神话都是想象种属，寓言神话的同一性在于同类事物的共同属性，们以此方式来意指涵盖于同一种类的不同种差或不同个体，阿喀琉斯之类指的是一切强者所共有的勇敢，尤利西斯之类指的是一切智者所共有的审慎，最初的譬喻（tropi）都属于这种诗性逻辑的必然结果。</a:t>
            </a:r>
            <a:endParaRPr lang="zh-CN" altLang="en-US">
              <a:latin typeface="Arial" panose="020B0604020202020204" pitchFamily="34" charset="0"/>
              <a:cs typeface="Calibri" panose="020F0502020204030204" charset="0"/>
            </a:endParaRPr>
          </a:p>
          <a:p>
            <a:r>
              <a:rPr lang="zh-CN" altLang="en-US">
                <a:latin typeface="Arial" panose="020B0604020202020204" pitchFamily="34" charset="0"/>
                <a:cs typeface="Calibri" panose="020F0502020204030204" charset="0"/>
              </a:rPr>
              <a:t>诗性形而上学在于它给予没有感觉的事物以感觉和情欲，凭此来创造那些寓言神话；所以，每个如此这般创造的隐喻就成了一个具体而微的寓言故事。</a:t>
            </a:r>
            <a:endParaRPr lang="zh-CN" altLang="en-US">
              <a:latin typeface="Arial" panose="020B0604020202020204" pitchFamily="34" charset="0"/>
              <a:cs typeface="Calibri" panose="020F0502020204030204" charset="0"/>
            </a:endParaRPr>
          </a:p>
          <a:p>
            <a:r>
              <a:rPr lang="zh-CN" altLang="en-US">
                <a:latin typeface="Arial" panose="020B0604020202020204" pitchFamily="34" charset="0"/>
                <a:cs typeface="Calibri" panose="020F0502020204030204" charset="0"/>
              </a:rPr>
              <a:t>在一切语种里，大部分涉及无灵魂的事物的表达方式都是用人体及其各部分，以及用人的感觉和人的情欲的譬喻或转义来造成的。人在理解时展开他的心灵，进而懂得了那些事物，但人在不理解时，却凭自己来造出那些事物，而且通过自我变形（transformandovisi）变成了那些事物。</a:t>
            </a:r>
            <a:endParaRPr lang="zh-CN" altLang="en-US">
              <a:latin typeface="Arial" panose="020B0604020202020204" pitchFamily="34" charset="0"/>
              <a:cs typeface="Calibri" panose="020F0502020204030204" charset="0"/>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80000"/>
          </a:bodyPr>
          <a:p>
            <a:r>
              <a:rPr lang="zh-CN" altLang="en-US"/>
              <a:t>笛卡尔：一样事情的真理是唯一的，因而真理永远追求同一性；但世间万物都不会保持同一状态；因而第一真理是思想，只有思想当中的理性能力才能保持主体同一和对象</a:t>
            </a:r>
            <a:r>
              <a:rPr lang="zh-CN" altLang="en-US"/>
              <a:t>同一。</a:t>
            </a:r>
            <a:endParaRPr lang="zh-CN" altLang="en-US"/>
          </a:p>
          <a:p>
            <a:r>
              <a:rPr lang="zh-CN" altLang="en-US"/>
              <a:t>诗性形而上学凭借想象和信念创造诸神，特别是天帝（宙斯、朱庇特、玉皇大帝），活的神圣实体，人的各种必需和用益的拟人象征，因而是人类的不假思索、无需反思的共同意识，这种虚构之所以真实，因为是人类必然自然的虔诚创造，是人最真切的必需和用益，又是人在理解力缺乏抽象里薄弱时唯一可能的创造形式，但现代人因为理解力和抽象力高度发达，已经不能进行崇高的想象、真切地感知、虔诚地相信了，因而现代人常常是抽象的哲人，诗歌往往造作；古人</a:t>
            </a:r>
            <a:r>
              <a:rPr lang="zh-CN" altLang="en-US"/>
              <a:t>最初则是崇高的诗人，往往不存在</a:t>
            </a:r>
            <a:r>
              <a:rPr lang="zh-CN" altLang="en-US"/>
              <a:t>哲学。</a:t>
            </a:r>
            <a:endParaRPr lang="zh-CN" altLang="en-US"/>
          </a:p>
          <a:p>
            <a:r>
              <a:rPr lang="zh-CN" altLang="en-US"/>
              <a:t>古希腊语</a:t>
            </a:r>
            <a:r>
              <a:rPr lang="el-GR" altLang="en-US"/>
              <a:t>ποιεω</a:t>
            </a:r>
            <a:r>
              <a:rPr lang="zh-CN" altLang="en-US"/>
              <a:t>本义既是创造制作，又是诗歌创作，因而所谓诗性的形而上学即创造的形而上学，通过感性的情感意欲和感知想象来进行开天辟地的伟大劳作。各民族创始人都是诗人，都是神学家，都是占卜师，唯独不是哲学诞生以后的哲人。</a:t>
            </a:r>
            <a:endParaRPr lang="zh-CN" altLang="en-US"/>
          </a:p>
          <a:p>
            <a:r>
              <a:rPr lang="zh-CN" altLang="en-US"/>
              <a:t>诗性形而上学创作的对象是活的神圣实体，这种活的神圣实体又是最初的词语和最初的逻辑。最初的词语是人类无声的劳作和行为，通过与自然有密切联系的声音、姿势和实物来意指，总是一些具体而微、但又有同一意指的寓言故事；这种最初的逻辑体现在各种譬喻或者比喻形式当中，各种比喻形式本身既是范畴法的体现，又是范畴法的运用。同与异、整体与部分、种与属、原因与结果等各种关系都用比喻形式来表达。</a:t>
            </a:r>
            <a:endParaRPr lang="zh-CN" altLang="en-US"/>
          </a:p>
          <a:p>
            <a:endParaRPr lang="zh-CN" alt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sym typeface="+mn-ea"/>
              </a:rPr>
              <a:t>诗性形而上学又是理性形而上学的原则或者起源。理性形而上学是诗性形而上学的抽象表达，并且虔诚相信理性抽象高于感性形象，因而保持同一、不变不动、完满绝对的上帝高于所有宙斯、朱庇特和玉皇大帝，尽管前者无论在何时何地都不存在，因为如果有时间、有地点就意味着局限和变动，不再同一。同样，几何学源于土地丈量，范畴学源于土地测绘，天文学源于天宫测算，逻辑学源于说话，</a:t>
            </a:r>
            <a:r>
              <a:rPr lang="en-US" altLang="zh-CN">
                <a:sym typeface="+mn-ea"/>
              </a:rPr>
              <a:t>“</a:t>
            </a:r>
            <a:r>
              <a:rPr lang="zh-CN" altLang="en-US">
                <a:sym typeface="+mn-ea"/>
              </a:rPr>
              <a:t>一切都充满着朱庇特</a:t>
            </a:r>
            <a:r>
              <a:rPr lang="en-US" altLang="zh-CN">
                <a:sym typeface="+mn-ea"/>
              </a:rPr>
              <a:t>”</a:t>
            </a:r>
            <a:r>
              <a:rPr lang="zh-CN" altLang="en-US">
                <a:sym typeface="+mn-ea"/>
              </a:rPr>
              <a:t>转化为</a:t>
            </a:r>
            <a:r>
              <a:rPr lang="en-US" altLang="zh-CN">
                <a:sym typeface="+mn-ea"/>
              </a:rPr>
              <a:t>“</a:t>
            </a:r>
            <a:r>
              <a:rPr lang="zh-CN" altLang="en-US">
                <a:sym typeface="+mn-ea"/>
              </a:rPr>
              <a:t>一切都充满着以太</a:t>
            </a:r>
            <a:r>
              <a:rPr lang="en-US" altLang="zh-CN">
                <a:sym typeface="+mn-ea"/>
              </a:rPr>
              <a:t>”“</a:t>
            </a:r>
            <a:r>
              <a:rPr lang="zh-CN" altLang="en-US">
                <a:sym typeface="+mn-ea"/>
              </a:rPr>
              <a:t>一切都充满着一</a:t>
            </a:r>
            <a:r>
              <a:rPr lang="en-US" altLang="zh-CN">
                <a:sym typeface="+mn-ea"/>
              </a:rPr>
              <a:t>”“</a:t>
            </a:r>
            <a:r>
              <a:rPr lang="zh-CN" altLang="en-US">
                <a:sym typeface="+mn-ea"/>
              </a:rPr>
              <a:t>一就是一切</a:t>
            </a:r>
            <a:r>
              <a:rPr lang="en-US" altLang="zh-CN">
                <a:sym typeface="+mn-ea"/>
              </a:rPr>
              <a:t>”</a:t>
            </a:r>
            <a:r>
              <a:rPr lang="zh-CN" altLang="en-US">
                <a:sym typeface="+mn-ea"/>
              </a:rPr>
              <a:t>，而朱庇特</a:t>
            </a:r>
            <a:r>
              <a:rPr lang="en-US" altLang="zh-CN">
                <a:sym typeface="+mn-ea"/>
              </a:rPr>
              <a:t>iuspiter</a:t>
            </a:r>
            <a:r>
              <a:rPr lang="zh-CN" altLang="en-US">
                <a:sym typeface="+mn-ea"/>
              </a:rPr>
              <a:t>最初不过是天空打雷闪电。</a:t>
            </a:r>
            <a:endParaRPr lang="zh-CN" altLang="en-US">
              <a:sym typeface="+mn-ea"/>
            </a:endParaRPr>
          </a:p>
          <a:p>
            <a:r>
              <a:rPr lang="zh-CN" altLang="en-US">
                <a:sym typeface="+mn-ea"/>
              </a:rPr>
              <a:t>逻辑是人的自然本性：人的心灵天生喜爱追求一致性，不一致的就宁愿视为虚假；因而感性逻辑认定，义人若不像关公就是不义，勇猛不如张飞就不是勇猛，智谋不似孔明就不是妙算；同理，理性逻辑相信，定义、概念和推理若不保持严格同一和相容，就不符合逻辑：是就是，不是就不是，通往真理的道路舍此别无他途，可以联想笛卡尔三梦当中的第三梦：</a:t>
            </a:r>
            <a:r>
              <a:rPr lang="en-US" altLang="zh-CN">
                <a:sym typeface="+mn-ea"/>
              </a:rPr>
              <a:t>est seu non est</a:t>
            </a:r>
            <a:r>
              <a:rPr lang="zh-CN" altLang="en-US">
                <a:sym typeface="+mn-ea"/>
              </a:rPr>
              <a:t>，</a:t>
            </a:r>
            <a:r>
              <a:rPr lang="en-US" altLang="zh-CN">
                <a:sym typeface="+mn-ea"/>
              </a:rPr>
              <a:t>“</a:t>
            </a:r>
            <a:r>
              <a:rPr lang="zh-CN" altLang="en-US">
                <a:sym typeface="+mn-ea"/>
              </a:rPr>
              <a:t>是或不是，存在抑或不存在。</a:t>
            </a:r>
            <a:r>
              <a:rPr lang="en-US" altLang="zh-CN">
                <a:sym typeface="+mn-ea"/>
              </a:rPr>
              <a:t>”</a:t>
            </a:r>
            <a:r>
              <a:rPr lang="zh-CN" altLang="en-US">
                <a:sym typeface="+mn-ea"/>
              </a:rPr>
              <a:t>【然而世间万物都不会保持同一，</a:t>
            </a:r>
            <a:r>
              <a:rPr lang="en-US" altLang="zh-CN">
                <a:sym typeface="+mn-ea"/>
              </a:rPr>
              <a:t>quid iter vitae sequor</a:t>
            </a:r>
            <a:r>
              <a:rPr lang="zh-CN" altLang="en-US">
                <a:sym typeface="+mn-ea"/>
              </a:rPr>
              <a:t>？</a:t>
            </a:r>
            <a:r>
              <a:rPr lang="en-US" altLang="zh-CN">
                <a:sym typeface="+mn-ea"/>
              </a:rPr>
              <a:t>“</a:t>
            </a:r>
            <a:r>
              <a:rPr lang="zh-CN" altLang="en-US">
                <a:sym typeface="+mn-ea"/>
              </a:rPr>
              <a:t>我要遵循何种生活道路？</a:t>
            </a:r>
            <a:r>
              <a:rPr lang="en-US" altLang="zh-CN">
                <a:sym typeface="+mn-ea"/>
              </a:rPr>
              <a:t>”</a:t>
            </a:r>
            <a:r>
              <a:rPr lang="zh-CN" altLang="en-US">
                <a:sym typeface="+mn-ea"/>
              </a:rPr>
              <a:t>】</a:t>
            </a:r>
            <a:endParaRPr lang="zh-CN" altLang="en-US"/>
          </a:p>
          <a:p>
            <a:endParaRPr lang="zh-CN" alt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20000"/>
          </a:bodyPr>
          <a:p>
            <a:r>
              <a:rPr lang="zh-CN" altLang="en-US"/>
              <a:t>“无知的人把自己当作宇宙的标准”，人凭自己造成了一整个世界，诗性形而上学凭借感知、想象与情欲等感性能力创造神圣实体及其神话，创造了活的诗体百科全书；理性形而上学凭借抽象、定义、推理等理性能力创造抽象实体和命题系统，最终目标是不变不动永恒的普遍科学总体。在自然世界绝不存在的思想理性及其作品成了绝对实在和判断标准甚至终极信仰，这本身又是理性神话，换句话说，理性之诗，</a:t>
            </a:r>
            <a:r>
              <a:rPr lang="en-US" altLang="zh-CN"/>
              <a:t>poesia ragionata</a:t>
            </a:r>
            <a:r>
              <a:rPr lang="zh-CN" altLang="en-US"/>
              <a:t>，或者说理性创造，理智作品，霍布斯和斯宾诺莎早于维柯已经发现了理智的创造作用，而维柯不仅发现了感性的创造，而且凭借将其全部统一在创造</a:t>
            </a:r>
            <a:r>
              <a:rPr lang="en-US" altLang="zh-CN"/>
              <a:t>—</a:t>
            </a:r>
            <a:r>
              <a:rPr lang="zh-CN" altLang="en-US"/>
              <a:t>真实同一原则之下。</a:t>
            </a:r>
            <a:endParaRPr lang="zh-CN" altLang="en-US"/>
          </a:p>
          <a:p>
            <a:r>
              <a:rPr lang="zh-CN" altLang="en-US"/>
              <a:t>正如理性的形而上学教导说：“人在理解中成为万事万物”，而这种想象的形而上学则揭示道：“人在不理解中成为万事万物”；这后一个命题也许比前一个命题更真实，因为人在理解时展开他的心灵，进而懂得了那些事物，但人在不理解时，却凭自己来造出那些事物，而且通过自我变形，也就变成了那些事物。</a:t>
            </a:r>
            <a:r>
              <a:rPr lang="en-US" altLang="zh-CN"/>
              <a:t>——</a:t>
            </a:r>
            <a:r>
              <a:rPr lang="zh-CN" altLang="en-US"/>
              <a:t>这里的</a:t>
            </a:r>
            <a:r>
              <a:rPr lang="en-US" altLang="zh-CN"/>
              <a:t>“</a:t>
            </a:r>
            <a:r>
              <a:rPr lang="zh-CN" altLang="en-US"/>
              <a:t>成为</a:t>
            </a:r>
            <a:r>
              <a:rPr lang="en-US" altLang="zh-CN"/>
              <a:t>”</a:t>
            </a:r>
            <a:r>
              <a:rPr lang="zh-CN" altLang="en-US"/>
              <a:t>实际人把自己的思想赋予万事万物，从而创造了万事万物；理性形而上学通过理解来创造，不过是自我心灵的展开，理智事物无非是心灵自身的理性作品；但人在没有理解能力，不会通过抽象定义来理解推理时，就只能通过感性想象与情欲来创造万事万物。</a:t>
            </a:r>
            <a:endParaRPr lang="zh-CN" altLang="en-US"/>
          </a:p>
          <a:p>
            <a:r>
              <a:rPr lang="zh-CN" altLang="en-US"/>
              <a:t>形而上学追问存在者的存在，实际上是人的心灵的思想方式；逻辑学追问存在者及其存在的意指，因而无非人的心灵的表达方式，两者都是人的心灵的创造制作。故而维柯的诗性智慧树和理性知识树都将形而上学和逻辑学视作根茎，不过是人的心灵的一体两面，然后生出两条枝干，一条物理学，生出自然科学；一条伦理学，生出人文社会科学。</a:t>
            </a:r>
            <a:endParaRPr lang="zh-CN" altLang="en-US"/>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五、逻辑必然真、理论可靠真与实践类然真</a:t>
            </a:r>
            <a:endParaRPr lang="zh-CN" altLang="en-US"/>
          </a:p>
        </p:txBody>
      </p:sp>
      <p:sp>
        <p:nvSpPr>
          <p:cNvPr id="3" name="内容占位符 2"/>
          <p:cNvSpPr>
            <a:spLocks noGrp="1"/>
          </p:cNvSpPr>
          <p:nvPr>
            <p:ph idx="1"/>
          </p:nvPr>
        </p:nvSpPr>
        <p:spPr/>
        <p:txBody>
          <a:bodyPr/>
          <a:p>
            <a:r>
              <a:rPr lang="zh-CN" altLang="en-US" sz="2000"/>
              <a:t>区分</a:t>
            </a:r>
            <a:r>
              <a:rPr lang="zh-CN" altLang="en-US" sz="2000" b="1">
                <a:solidFill>
                  <a:srgbClr val="FF0000"/>
                </a:solidFill>
              </a:rPr>
              <a:t>三种真</a:t>
            </a:r>
            <a:r>
              <a:rPr lang="zh-CN" altLang="en-US" sz="2000"/>
              <a:t>：</a:t>
            </a:r>
            <a:r>
              <a:rPr lang="zh-CN" altLang="en-US" sz="2000" b="1">
                <a:solidFill>
                  <a:srgbClr val="FF0000"/>
                </a:solidFill>
              </a:rPr>
              <a:t>逻辑的必然真</a:t>
            </a:r>
            <a:r>
              <a:rPr lang="zh-CN" altLang="en-US" sz="2000"/>
              <a:t>（这种逻辑必然真需要严格的直观和分析），</a:t>
            </a:r>
            <a:r>
              <a:rPr lang="zh-CN" altLang="en-US" sz="2000" b="1">
                <a:solidFill>
                  <a:srgbClr val="FF0000"/>
                </a:solidFill>
              </a:rPr>
              <a:t>理论的可靠真</a:t>
            </a:r>
            <a:r>
              <a:rPr lang="zh-CN" altLang="en-US" sz="2000"/>
              <a:t>（probabile）和</a:t>
            </a:r>
            <a:r>
              <a:rPr lang="zh-CN" altLang="en-US" sz="2000" b="1">
                <a:solidFill>
                  <a:srgbClr val="FF0000"/>
                </a:solidFill>
              </a:rPr>
              <a:t>实践上的类然真</a:t>
            </a:r>
            <a:r>
              <a:rPr lang="zh-CN" altLang="en-US" sz="2000"/>
              <a:t>（verosimile）。后两种真都是亚里士多德《诗学》古希腊语εἰκὸς的拉丁译名，前者表示虽然本身并非必然的、毫无疑问的，但却是高度可能的、值得肯定和接受的，因而是概然的、可靠的，译作“可靠”，在范畴法中译作“可靠真”；后者取其褒义而非贬义，表示即便本身非真，但与真类似（veri simile），似真，逼真，可以代表甚至代替真，因而同样值得确认和接受，为了避免“似真非真”这种庸俗解读，故而译作“类真”，在范畴法中与“可靠真”相对，译作“类然真”，两者与逻辑“必然真”相对。</a:t>
            </a:r>
            <a:endParaRPr lang="zh-CN" altLang="en-US" sz="2000"/>
          </a:p>
          <a:p>
            <a:r>
              <a:rPr lang="zh-CN" altLang="en-US" sz="2000"/>
              <a:t>维柯的《演说学教程》认为</a:t>
            </a:r>
            <a:r>
              <a:rPr lang="zh-CN" altLang="en-US" sz="2000" b="1">
                <a:solidFill>
                  <a:srgbClr val="FF0000"/>
                </a:solidFill>
              </a:rPr>
              <a:t>逻辑必然真</a:t>
            </a:r>
            <a:r>
              <a:rPr lang="zh-CN" altLang="en-US" sz="2000"/>
              <a:t>并</a:t>
            </a:r>
            <a:r>
              <a:rPr lang="zh-CN" altLang="en-US" sz="2000" b="1"/>
              <a:t>不为演说家所看重</a:t>
            </a:r>
            <a:r>
              <a:rPr lang="zh-CN" altLang="en-US" sz="2000"/>
              <a:t>，因为所处理者</a:t>
            </a:r>
            <a:r>
              <a:rPr lang="zh-CN" altLang="en-US" sz="2000" b="1">
                <a:solidFill>
                  <a:srgbClr val="FF0000"/>
                </a:solidFill>
              </a:rPr>
              <a:t>并非causa</a:t>
            </a:r>
            <a:r>
              <a:rPr lang="zh-CN" altLang="en-US" sz="2000"/>
              <a:t>，即无需争讼、不必讨论的必然命题，</a:t>
            </a:r>
            <a:r>
              <a:rPr lang="zh-CN" altLang="en-US" sz="2000" b="1">
                <a:solidFill>
                  <a:srgbClr val="FF0000"/>
                </a:solidFill>
              </a:rPr>
              <a:t>范畴法主要处理理论的可靠真和实践的类然真</a:t>
            </a:r>
            <a:r>
              <a:rPr lang="zh-CN" altLang="en-US" sz="2000"/>
              <a:t>。</a:t>
            </a:r>
            <a:endParaRPr lang="zh-CN" altLang="en-US" sz="2000"/>
          </a:p>
          <a:p>
            <a:pPr marL="0" indent="0">
              <a:buNone/>
            </a:pPr>
            <a:endParaRPr lang="en-US" altLang="zh-CN" sz="200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lnSpcReduction="10000"/>
          </a:bodyPr>
          <a:p>
            <a:r>
              <a:rPr lang="zh-CN" altLang="en-US"/>
              <a:t>自然科学运用数学证明，但本身也不是数学证明。自然科学与人的科学同样都是关于质料的科学，前者主要是人的感知质料，后者主要是人的情感质料，因而都不可能像几何代数一样构成线性前进的必然链条。</a:t>
            </a:r>
            <a:endParaRPr lang="zh-CN" altLang="en-US"/>
          </a:p>
          <a:p>
            <a:r>
              <a:rPr lang="zh-CN" altLang="en-US"/>
              <a:t>自然科学与人的科学都不是逻辑必然真的命题链条，自然科学胜在最大程度地消除情欲，最大程度地运用数学，但依然是可靠真与类然真，并非严格数理逻辑的必然真；</a:t>
            </a:r>
            <a:endParaRPr lang="zh-CN" altLang="en-US"/>
          </a:p>
          <a:p>
            <a:r>
              <a:rPr lang="zh-CN" altLang="en-US"/>
              <a:t>人的科学尽管它所处理的情感意志存在自由、充满偶然，但正因为人的情感和意志都是人自己的思想创造的产物，因而比起外在于思想的自然具有更高程度的现实性。</a:t>
            </a:r>
            <a:endParaRPr lang="zh-CN" altLang="en-US"/>
          </a:p>
          <a:p>
            <a:r>
              <a:rPr lang="zh-CN" altLang="en-US"/>
              <a:t>这样人的多变情感和自由意志通过创造论就成了作为人的科学的“新科学”的研究对象，甚至还能获得更高程度的可靠真与类然真。</a:t>
            </a:r>
            <a:endParaRPr lang="zh-CN" altLang="en-US"/>
          </a:p>
          <a:p>
            <a:r>
              <a:rPr lang="zh-CN" altLang="en-US"/>
              <a:t>我吃故我在，”即essi ergo sum，因为sum（存在，是）源于edo（吃）的完成时essi（我吃过）。人类生活的最初时代和主要方面靠的并非逻辑必然真，而是大量实践类然真以及少量理论可靠真。</a:t>
            </a:r>
            <a:endParaRPr lang="zh-CN" alt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维柯：发现的逻辑与判断的逻辑</a:t>
            </a:r>
            <a:endParaRPr lang="zh-CN" altLang="en-US"/>
          </a:p>
        </p:txBody>
      </p:sp>
      <p:sp>
        <p:nvSpPr>
          <p:cNvPr id="3" name="内容占位符 2"/>
          <p:cNvSpPr>
            <a:spLocks noGrp="1"/>
          </p:cNvSpPr>
          <p:nvPr>
            <p:ph idx="1"/>
          </p:nvPr>
        </p:nvSpPr>
        <p:spPr/>
        <p:txBody>
          <a:bodyPr/>
          <a:p>
            <a:pPr marL="0" indent="0">
              <a:buNone/>
            </a:pPr>
            <a:r>
              <a:rPr lang="zh-CN" altLang="en-US" sz="2000"/>
              <a:t>维柯沿袭西塞罗对辩证法或逻辑学做出下列区分：</a:t>
            </a:r>
            <a:endParaRPr lang="en-US" altLang="zh-CN" sz="2000"/>
          </a:p>
          <a:p>
            <a:r>
              <a:rPr lang="en-US" altLang="zh-CN" sz="2000"/>
              <a:t>“</a:t>
            </a:r>
            <a:r>
              <a:rPr lang="zh-CN" altLang="en-US" sz="2000"/>
              <a:t>……整个古代辩证法（dialectica）【实际上指的是逻辑学】可以分为发现法（ars inveniendi）和判断法（ars iudicandi）【亦即发现的逻辑</a:t>
            </a:r>
            <a:r>
              <a:rPr lang="en-US" altLang="zh-CN" sz="2000">
                <a:sym typeface="+mn-ea"/>
              </a:rPr>
              <a:t>logica inveniendi</a:t>
            </a:r>
            <a:r>
              <a:rPr lang="zh-CN" altLang="en-US" sz="2000"/>
              <a:t>和判断的逻辑</a:t>
            </a:r>
            <a:r>
              <a:rPr lang="en-US" altLang="zh-CN" sz="2000"/>
              <a:t>logica iudicandi</a:t>
            </a:r>
            <a:r>
              <a:rPr lang="zh-CN" altLang="en-US" sz="2000"/>
              <a:t>】。</a:t>
            </a:r>
            <a:endParaRPr lang="zh-CN" altLang="en-US" sz="2000"/>
          </a:p>
          <a:p>
            <a:r>
              <a:rPr lang="zh-CN" altLang="en-US" sz="2000"/>
              <a:t>然而，学园派哲学家们全心经营发现法，而斯多亚学派则整个投入判断法。两者都是片面的：因为无论离开判断的发现，还是离开发现的判断，都不可能是确定的。</a:t>
            </a:r>
            <a:endParaRPr lang="zh-CN" altLang="en-US" sz="2000"/>
          </a:p>
          <a:p>
            <a:r>
              <a:rPr lang="zh-CN" altLang="en-US" sz="2000"/>
              <a:t>因为，我们心灵中的清晰分明的观念如何能够成为真理的标准，假如它还没有明察既定事物的一切内在元素和相关元素？人如何又能确定他已经明察一切，假如他还没有明察对既定事物可能提出的一切问题？</a:t>
            </a:r>
            <a:r>
              <a:rPr lang="en-US" altLang="zh-CN" sz="2000"/>
              <a:t>”</a:t>
            </a:r>
            <a:endParaRPr lang="zh-CN" altLang="en-US" sz="2000"/>
          </a:p>
          <a:p>
            <a:pPr marL="0" indent="0" algn="r">
              <a:buNone/>
            </a:pPr>
            <a:r>
              <a:rPr lang="en-US" altLang="zh-CN" sz="2000"/>
              <a:t>——</a:t>
            </a:r>
            <a:r>
              <a:rPr lang="zh-CN" altLang="en-US" sz="2000"/>
              <a:t>维柯：《论意大利最古老的智慧》</a:t>
            </a:r>
            <a:endParaRPr lang="zh-CN" altLang="en-US" sz="200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lnSpcReduction="10000"/>
          </a:bodyPr>
          <a:p>
            <a:r>
              <a:rPr lang="zh-CN" altLang="en-US" sz="2400"/>
              <a:t>人的科学则要广泛采用范畴法来发现内在于人、与人相关的一切要素，做到全面有序，毫无遗漏，进而排除一切虚假、错误和可疑，形成严密、可靠乃至必然的概念和命题体系，就可以形成既真实（verum）又现实（reale）的科学理论体系。</a:t>
            </a:r>
            <a:endParaRPr lang="zh-CN" altLang="en-US" sz="2400"/>
          </a:p>
          <a:p>
            <a:r>
              <a:rPr lang="zh-CN" altLang="en-US" sz="2400"/>
              <a:t>如果人的科学仿照自然科学采取严格的数理逻辑，那就必然要取消人的意志自由和自然情感，或者像物理学一样，把人降低为物理、生物、最多是自我保存的动物——比如霍布斯——，使其严格服从没有自由意志的物理规律：但这样一来，它已经不再是人的科学。</a:t>
            </a:r>
            <a:endParaRPr lang="zh-CN" altLang="en-US" sz="2400"/>
          </a:p>
          <a:p>
            <a:r>
              <a:rPr lang="zh-CN" altLang="en-US" sz="2400"/>
              <a:t>因而人的科学必然需要范畴法来发现人的创造，而人的创造恰恰也是通过范畴法来进行创造的，人也能够把握他自己创造的真实事物。</a:t>
            </a:r>
            <a:endParaRPr lang="zh-CN" altLang="en-US" sz="240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附释一：演说学还是修辞学？</a:t>
            </a:r>
            <a:endParaRPr lang="zh-CN" altLang="en-US"/>
          </a:p>
        </p:txBody>
      </p:sp>
      <p:sp>
        <p:nvSpPr>
          <p:cNvPr id="3" name="内容占位符 2"/>
          <p:cNvSpPr>
            <a:spLocks noGrp="1"/>
          </p:cNvSpPr>
          <p:nvPr>
            <p:ph idx="1"/>
          </p:nvPr>
        </p:nvSpPr>
        <p:spPr/>
        <p:txBody>
          <a:bodyPr>
            <a:normAutofit/>
          </a:bodyPr>
          <a:p>
            <a:r>
              <a:rPr lang="zh-CN" altLang="en-US" sz="2000"/>
              <a:t>但无论是维柯的创造论、词源学或诗歌理性，都需要具体的方法论才能使之成为科学。然而维柯的科学方法论因为各种误解而始终未能得到正确理解。</a:t>
            </a:r>
            <a:endParaRPr lang="zh-CN" altLang="en-US" sz="2000"/>
          </a:p>
          <a:p>
            <a:r>
              <a:rPr lang="zh-CN" altLang="en-US" sz="2000"/>
              <a:t>第一个误解是关于希腊语的ρητορικη或者拉丁人的oratoria，中文通常译作“修辞学”，这里根据本义译作“演说学”或“演说术”</a:t>
            </a:r>
            <a:endParaRPr lang="zh-CN" altLang="en-US" sz="2000"/>
          </a:p>
          <a:p>
            <a:r>
              <a:rPr lang="zh-CN" altLang="en-US" sz="2000"/>
              <a:t>西塞罗作为毫无疑问的典型的orator，我们不会说他是修辞学家，而是说他是演说家。</a:t>
            </a:r>
            <a:endParaRPr lang="zh-CN" altLang="en-US" sz="2000"/>
          </a:p>
          <a:p>
            <a:r>
              <a:rPr lang="zh-CN" altLang="en-US" sz="2000"/>
              <a:t>合格的演说既要有哲学论证，又要讲语文修辞，还要有身体表演；既要以事实和理性服人，还要用音声情貌动人。</a:t>
            </a:r>
            <a:endParaRPr lang="zh-CN" altLang="en-US" sz="2000"/>
          </a:p>
          <a:p>
            <a:r>
              <a:rPr lang="zh-CN" altLang="en-US" sz="2000"/>
              <a:t>前一部分就是发现真相真理并进行理性论证的技艺或知识，古典演说学当中寻求真相、追求真理的目的和方法。</a:t>
            </a:r>
            <a:endParaRPr lang="zh-CN" altLang="en-US" sz="2000"/>
          </a:p>
          <a:p>
            <a:endParaRPr lang="zh-CN" altLang="en-US" sz="200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000">
                <a:sym typeface="+mn-ea"/>
              </a:rPr>
              <a:t>维柯作为演说学教授所作的《演说学教程》（Institutiones oratoriae）把演说学分为五个部分，第一部分是“发现”或“构思”；第二部分是“结构安排”或“谋篇布局”；第三部分是“修辞表达”与“写作”；第四部分“记忆”，第五部分“宣讲”。</a:t>
            </a:r>
            <a:endParaRPr lang="zh-CN" altLang="en-US" sz="2000"/>
          </a:p>
          <a:p>
            <a:r>
              <a:rPr lang="zh-CN" altLang="en-US" sz="2000">
                <a:sym typeface="+mn-ea"/>
              </a:rPr>
              <a:t>修辞显然只是科学分析的对象和材料，发现诗性智慧这门学问，就需要像演说家一样，采用“演说学”的第一部分，inventio，“发现”，其中主要和首要的是方法是ars topica，“范畴法”，因为要发现任何一个对象、问题或主题的全部要素或要点，就需要运用“范畴法”；接着还要使用ars critica，“批判法”，因为所发现的一切内容和论点都必须进行严格全面的判断，以排除所有虚假、无益、空洞的东西，最终发现真实、有用、可靠的论点和材料。这就涉及到维柯《新科学》所使用的基本方法论。</a:t>
            </a:r>
            <a:endParaRPr lang="zh-CN" altLang="en-US" sz="2000"/>
          </a:p>
          <a:p>
            <a:endParaRPr lang="zh-CN" altLang="en-US" sz="200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附释二：范畴法还是论题法？</a:t>
            </a:r>
            <a:endParaRPr lang="zh-CN" altLang="en-US"/>
          </a:p>
        </p:txBody>
      </p:sp>
      <p:sp>
        <p:nvSpPr>
          <p:cNvPr id="3" name="内容占位符 2"/>
          <p:cNvSpPr>
            <a:spLocks noGrp="1"/>
          </p:cNvSpPr>
          <p:nvPr>
            <p:ph idx="1"/>
          </p:nvPr>
        </p:nvSpPr>
        <p:spPr/>
        <p:txBody>
          <a:bodyPr>
            <a:normAutofit/>
          </a:bodyPr>
          <a:p>
            <a:r>
              <a:rPr lang="zh-CN" altLang="en-US" sz="2400"/>
              <a:t>Topica（中文多译作“论题法”，还有徐国栋的</a:t>
            </a:r>
            <a:r>
              <a:rPr lang="en-US" altLang="zh-CN" sz="2400"/>
              <a:t>“</a:t>
            </a:r>
            <a:r>
              <a:rPr lang="zh-CN" altLang="en-US" sz="2400"/>
              <a:t>地方论</a:t>
            </a:r>
            <a:r>
              <a:rPr lang="en-US" altLang="zh-CN" sz="2400"/>
              <a:t>”</a:t>
            </a:r>
            <a:r>
              <a:rPr lang="zh-CN" altLang="en-US" sz="2400"/>
              <a:t>，这里译作“范畴法”）；Categoriae（传统译作“范畴篇”，这里译作“谓词篇”）</a:t>
            </a:r>
            <a:endParaRPr lang="zh-CN" altLang="en-US" sz="2400"/>
          </a:p>
          <a:p>
            <a:r>
              <a:rPr lang="zh-CN" altLang="en-US" sz="2400"/>
              <a:t>西塞罗篇幅极小却极其实用的同名Topica（译者译作“范畴法”）却扭转了它的命运，至少在法学领域影响深远，形成了一种源远流长的法学传统。</a:t>
            </a:r>
            <a:endParaRPr lang="zh-CN" altLang="en-US" sz="2400"/>
          </a:p>
          <a:p>
            <a:r>
              <a:rPr lang="zh-CN" altLang="en-US" sz="2400"/>
              <a:t>学界关于topica和topos的译名多采用“论题法”和“论题”，但topica这门学问正是通过它的各种topos来处理各种论题、论据和论证的发现和创造的，因而把这种方法称作“论题法”，不过是以其处理对象“论题”来命名，如同用“麦子”来命名割麦子的“镰刀”。</a:t>
            </a:r>
            <a:endParaRPr lang="zh-CN" altLang="en-US" sz="2400"/>
          </a:p>
          <a:p>
            <a:endParaRPr lang="zh-CN" altLang="en-US" sz="240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400">
                <a:sym typeface="+mn-ea"/>
              </a:rPr>
              <a:t>我国法学家徐国栋先生宁愿用其本义“地方”来译古希腊语的topos或拉丁语的locus，而topica这门学问则译作“地方论”，且在中国法学界形成了一种法学地方论传统。但与其普遍适用的逻辑学和方法论意义截然相反</a:t>
            </a:r>
            <a:endParaRPr lang="zh-CN" altLang="en-US" sz="2400"/>
          </a:p>
          <a:p>
            <a:r>
              <a:rPr lang="zh-CN" altLang="en-US" sz="2400">
                <a:sym typeface="+mn-ea"/>
              </a:rPr>
              <a:t>古希腊语topos和拉丁语locus的中文词汇是“范畴”，因为三种语言都从“田地、地界”引申出“地块、地方”，“区域、范围”，“类型、种类”，“范例、范式”，最后又可以作为基本“概念、方法、准则”来使用，而符合这个含义、具有深厚学养的中文术语唯有“范畴”。</a:t>
            </a:r>
            <a:endParaRPr lang="zh-CN" altLang="en-US" sz="2400"/>
          </a:p>
          <a:p>
            <a:endParaRPr lang="zh-CN" altLang="en-US" sz="240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lnSpcReduction="10000"/>
          </a:bodyPr>
          <a:p>
            <a:r>
              <a:rPr lang="zh-CN" altLang="en-US" sz="2000"/>
              <a:t>但学者可能提出质疑，因为我们用“范畴”来翻译亚里士多德的Categoria已经成了哲学传统。但译者提出三点意见以供学界考虑：</a:t>
            </a:r>
            <a:endParaRPr lang="zh-CN" altLang="en-US" sz="2000"/>
          </a:p>
          <a:p>
            <a:pPr>
              <a:buFont typeface="Wingdings" panose="05000000000000000000" charset="0"/>
              <a:buChar char="ü"/>
            </a:pPr>
            <a:r>
              <a:rPr lang="zh-CN" altLang="en-US" sz="2000"/>
              <a:t>其一，中文关于范畴的用法绝不限于亚里士多德十范畴，因为各门学科都有自己的基本范畴作为自己的基本概念和基本原则，而且即便是在讨论所谓哲学范畴时，学者也不会说，只有亚里士多德的十范畴才是真范畴，因为完全可以认为这位希腊哲学家的四范畴比其十范畴学理更深；</a:t>
            </a:r>
            <a:endParaRPr lang="zh-CN" altLang="en-US" sz="2000"/>
          </a:p>
          <a:p>
            <a:pPr>
              <a:buFont typeface="Wingdings" panose="05000000000000000000" charset="0"/>
              <a:buChar char="ü"/>
            </a:pPr>
            <a:r>
              <a:rPr lang="zh-CN" altLang="en-US" sz="2000"/>
              <a:t>其二，古希腊语categoria的本义本来就是“陈述”，尤其是在法庭或议会当中的公共陈述，故而拉丁人将其译作对应的praedicamentum（述谓或谓词），而十范畴恰恰是对谓词（古希腊语categoria或拉丁语praedicamentum的语法含义）的分类整理，因而适合categoria的准确含义乃是“谓词或述谓”，那么亚里士多德该书应该是《谓词篇》或《述谓篇》，逻辑学上对应于直陈命题或定言命题，或可类比后来的谓词逻辑；</a:t>
            </a:r>
            <a:endParaRPr lang="zh-CN" altLang="en-US" sz="2000"/>
          </a:p>
          <a:p>
            <a:pPr>
              <a:buFont typeface="Wingdings" panose="05000000000000000000" charset="0"/>
              <a:buChar char="ü"/>
            </a:pPr>
            <a:endParaRPr lang="zh-CN" altLang="en-US" sz="200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8330" y="775970"/>
            <a:ext cx="10968990" cy="5473700"/>
          </a:xfrm>
        </p:spPr>
        <p:txBody>
          <a:bodyPr>
            <a:noAutofit/>
          </a:bodyPr>
          <a:p>
            <a:pPr>
              <a:buFont typeface="Wingdings" panose="05000000000000000000" charset="0"/>
              <a:buChar char="ü"/>
            </a:pPr>
            <a:r>
              <a:rPr lang="zh-CN" altLang="en-US" sz="2400">
                <a:sym typeface="+mn-ea"/>
              </a:rPr>
              <a:t>其三，《谓词篇》中的十范畴又是亚里士多德Topica《范畴篇》的一个部分，或者更准确的说，属于谓词范畴，用拉丁语可以表示为loci praedicativi，窃以为这才是亚氏Categoria这本小书的正确定位：谓词范畴是范畴法当中众多范畴当中的一个分支，当然也是发现事物、认识事物的一种范型或方式。</a:t>
            </a:r>
            <a:endParaRPr lang="zh-CN" altLang="en-US" sz="2400"/>
          </a:p>
          <a:p>
            <a:endParaRPr lang="zh-CN" altLang="en-US" sz="2400"/>
          </a:p>
          <a:p>
            <a:r>
              <a:rPr lang="zh-CN" altLang="en-US" sz="2400"/>
              <a:t>如果这些理由成立，那就不应该因为译名传统而妨碍我们调用更合适的译名来为这门至关重要的学问正名：topica即范畴学，而topos或locus则译作范畴；categoria作为其中一种范畴，则是谓词；但当categoria从谓词种类引申出其他学问的基本概念时，其义等同于locus，这时亦可译作范畴。</a:t>
            </a:r>
            <a:endParaRPr lang="zh-CN" altLang="en-US" sz="2400"/>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330" y="608330"/>
            <a:ext cx="11162030" cy="592455"/>
          </a:xfrm>
        </p:spPr>
        <p:txBody>
          <a:bodyPr>
            <a:normAutofit fontScale="90000"/>
          </a:bodyPr>
          <a:p>
            <a:r>
              <a:rPr lang="zh-CN" altLang="en-US"/>
              <a:t>附释三：范畴法、批判法与综合法</a:t>
            </a:r>
            <a:endParaRPr lang="zh-CN" altLang="en-US"/>
          </a:p>
        </p:txBody>
      </p:sp>
      <p:sp>
        <p:nvSpPr>
          <p:cNvPr id="3" name="内容占位符 2"/>
          <p:cNvSpPr>
            <a:spLocks noGrp="1"/>
          </p:cNvSpPr>
          <p:nvPr>
            <p:ph idx="1"/>
          </p:nvPr>
        </p:nvSpPr>
        <p:spPr>
          <a:xfrm>
            <a:off x="408940" y="1313180"/>
            <a:ext cx="11168380" cy="5200015"/>
          </a:xfrm>
        </p:spPr>
        <p:txBody>
          <a:bodyPr>
            <a:noAutofit/>
          </a:bodyPr>
          <a:p>
            <a:r>
              <a:rPr lang="zh-CN" altLang="en-US" sz="2400"/>
              <a:t>维柯所谓批判法亦称判断法，有时也称分析法，其中不仅包括笛卡尔的普遍排疑法，还包括亚里士多德和斯多亚派的形式逻辑。</a:t>
            </a:r>
            <a:endParaRPr lang="zh-CN" altLang="en-US" sz="2400"/>
          </a:p>
          <a:p>
            <a:r>
              <a:rPr lang="zh-CN" altLang="en-US" sz="2400"/>
              <a:t>亚里士多德的范畴学说（topica）不仅包括处理主词与谓词关系的谓词范畴（categoria），还包括处理命题与命题的论证范畴，其中也包括三段论这类证明范畴。</a:t>
            </a:r>
            <a:endParaRPr lang="zh-CN" altLang="en-US" sz="2400"/>
          </a:p>
          <a:p>
            <a:r>
              <a:rPr lang="zh-CN" altLang="en-US" sz="2400"/>
              <a:t>西塞罗的《范畴法》则明确将这类范畴纳入前件、后件和相斥范畴当中，其中处理用来判断命题推论真假的各类析取命题和联言命题。</a:t>
            </a:r>
            <a:endParaRPr lang="zh-CN" altLang="en-US" sz="2400"/>
          </a:p>
          <a:p>
            <a:r>
              <a:rPr lang="zh-CN" altLang="en-US" sz="2400"/>
              <a:t>因而如果从范畴角度来看，</a:t>
            </a:r>
            <a:r>
              <a:rPr lang="zh-CN" altLang="en-US" sz="2400" b="1"/>
              <a:t>判断法所依据的逻辑范畴同样包括在范畴法以内，或者不如说，范畴法从其内部就可以产生出判断法诸范畴</a:t>
            </a:r>
            <a:r>
              <a:rPr lang="zh-CN" altLang="en-US" sz="2400"/>
              <a:t>。然而</a:t>
            </a:r>
            <a:r>
              <a:rPr lang="zh-CN" altLang="en-US" sz="2400" b="1"/>
              <a:t>形式逻辑的分析判断并不能发现任何新的真理。</a:t>
            </a:r>
            <a:endParaRPr lang="zh-CN" altLang="en-US" sz="2400" b="1"/>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附释四：概然、可靠真与类然真</a:t>
            </a:r>
            <a:endParaRPr lang="zh-CN" altLang="en-US"/>
          </a:p>
        </p:txBody>
      </p:sp>
      <p:sp>
        <p:nvSpPr>
          <p:cNvPr id="3" name="内容占位符 2"/>
          <p:cNvSpPr>
            <a:spLocks noGrp="1"/>
          </p:cNvSpPr>
          <p:nvPr>
            <p:ph idx="1"/>
          </p:nvPr>
        </p:nvSpPr>
        <p:spPr/>
        <p:txBody>
          <a:bodyPr>
            <a:normAutofit fontScale="70000"/>
          </a:bodyPr>
          <a:p>
            <a:r>
              <a:rPr lang="zh-CN" altLang="en-US"/>
              <a:t>古希腊语εἰκότος和εἰκὸς均源自动词ἔοικα，表示显得相似，类似，相像；因为类似、类同，故而恰当、合适、合理，可以接受。世界上类比最近者莫过于家，因而ἔοικα源于οἶκος，家，因为家是人经过占卜得到神授、人又认定（οἴω）并且世代安眠于此（κοιμάω）并定居于此的地方；又因无论生死同眠于此，因而是公家，是集体（κοινός），进而衍生出议会，从而产生城邦和国家。后者之所以是真的，是因为它们都类似于家。拉丁语的similis（类似）与中文“类”词源相似，都源于谷物种子；而拉丁语probabile可能源于pro + bos（牛），跟中文像即“象”的词源类似。谷物种子，牛、象、猪，都是跟家庭生活密切相关、不可或缺的东西。</a:t>
            </a:r>
            <a:r>
              <a:rPr lang="zh-CN" altLang="en-US">
                <a:sym typeface="+mn-ea"/>
              </a:rPr>
              <a:t>中文“家”中的房屋也是公共祭祀和会议场所，而拉丁语communis（共同的）源于共同体（communitas）筑造（munio）同一界墙（moenia），承担防御保卫（communio）的共同义务（munus）；拉丁语的verus即“真实”如果不从哲学角度来看，更像是在祭祀当中使用的烤叉和打猎使用的标枪，即veru；诸神颁布之法即ius则是祭祀当中烤肉的油脂或煮肉的肉汤；中文“真”字的本义也与之类似，下面是鼎，用来煮肉，上面是叉，用来分食取用。</a:t>
            </a:r>
            <a:endParaRPr lang="zh-CN" altLang="en-US"/>
          </a:p>
          <a:p>
            <a:r>
              <a:rPr lang="zh-CN" altLang="en-US"/>
              <a:t>因而这样的类似就是类真，与真相类，通过这种切近类比，古人才由己推人，由近及远，由家及国，从而发现或者说创造出整个自然世界和文明世界。这样的真虽非逻辑的真，却是现实的真，实际的真，比抽象真理更真。维柯在《新科学》当中揭示的正是这种诗性理性，这种类真且确真的诗性真理，正是诗性智慧的纯粹创造，这里谈的“纯粹”并非哲学意义上的脱离感性的纯粹理性，而是脱离理性的纯粹感性，因为它没有、也不用哲学家出现后的定义、命题、推理等抽象理性，而是运用感受与情欲的类似、需要和必需，来确定普遍、共同与真实，人类始祖虽然并不具有哲学和科学出现以后的抽象定义和演绎逻辑，也没有自然科学中脱离情欲、纯粹感知的分裂的理性经验，但他们的感性虚构和诗性知识却并不缺少半分真实性和现实性：你可以说，在这样的原始思维当中，类真就等于真实，可靠就等于确定。</a:t>
            </a:r>
            <a:endParaRPr lang="zh-CN" altLang="en-US"/>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附表</a:t>
            </a:r>
            <a:endParaRPr lang="zh-CN" altLang="en-US"/>
          </a:p>
        </p:txBody>
      </p:sp>
      <p:sp>
        <p:nvSpPr>
          <p:cNvPr id="3" name="内容占位符 2"/>
          <p:cNvSpPr>
            <a:spLocks noGrp="1"/>
          </p:cNvSpPr>
          <p:nvPr>
            <p:ph idx="1"/>
          </p:nvPr>
        </p:nvSpPr>
        <p:spPr/>
        <p:txBody>
          <a:bodyPr/>
          <a:p>
            <a:r>
              <a:rPr lang="zh-CN" altLang="en-US"/>
              <a:t>笛卡尔排疑法</a:t>
            </a:r>
            <a:endParaRPr lang="zh-CN" altLang="en-US"/>
          </a:p>
          <a:p>
            <a:r>
              <a:rPr lang="zh-CN" altLang="en-US"/>
              <a:t>维柯综合法</a:t>
            </a:r>
            <a:endParaRPr lang="zh-CN" altLang="en-US"/>
          </a:p>
          <a:p>
            <a:r>
              <a:rPr lang="zh-CN" altLang="en-US"/>
              <a:t>维柯范畴表</a:t>
            </a:r>
            <a:endParaRPr lang="zh-CN"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一、维柯的范畴法</a:t>
            </a:r>
            <a:endParaRPr lang="zh-CN" altLang="en-US"/>
          </a:p>
        </p:txBody>
      </p:sp>
      <p:sp>
        <p:nvSpPr>
          <p:cNvPr id="3" name="内容占位符 2"/>
          <p:cNvSpPr>
            <a:spLocks noGrp="1"/>
          </p:cNvSpPr>
          <p:nvPr>
            <p:ph idx="1"/>
          </p:nvPr>
        </p:nvSpPr>
        <p:spPr/>
        <p:txBody>
          <a:bodyPr>
            <a:normAutofit fontScale="90000" lnSpcReduction="20000"/>
          </a:bodyPr>
          <a:p>
            <a:r>
              <a:rPr lang="zh-CN" altLang="en-US" sz="2800"/>
              <a:t>所谓发现的逻辑体现在范畴法（</a:t>
            </a:r>
            <a:r>
              <a:rPr lang="en-US" altLang="zh-CN" sz="2800"/>
              <a:t>topica</a:t>
            </a:r>
            <a:r>
              <a:rPr lang="zh-CN" altLang="en-US" sz="2800"/>
              <a:t>）当中，作为演说学的范畴法以亚里士多德为首，但维柯的范畴法却取自西塞罗，因为西塞罗将其打造成为一种发现的方法论；作为发现的方法属于西塞罗，但作为创造的方法则属于维柯。</a:t>
            </a:r>
            <a:endParaRPr lang="zh-CN" altLang="en-US" sz="2800"/>
          </a:p>
          <a:p>
            <a:r>
              <a:rPr lang="zh-CN" altLang="en-US" sz="2800"/>
              <a:t>维柯的《演说学原理》对西塞罗范畴法做了详尽阐述，对范畴结构和数目方面亦有合理调整，而且在范畴法之后又增添了批判法作为补充，两者整合起来，即维柯在演说学方面的综合法。</a:t>
            </a:r>
            <a:endParaRPr lang="zh-CN" altLang="en-US" sz="2800"/>
          </a:p>
          <a:p>
            <a:r>
              <a:rPr lang="zh-CN" altLang="en-US" sz="2800"/>
              <a:t>维柯的范畴法在人的科学的所有门类，最后特别又在诗性智慧方面都有广泛运用，贯穿了他的人生始终和全部科学，因而可以说，维柯是将范畴法自觉运用到人的各门学科的第一人。</a:t>
            </a:r>
            <a:endParaRPr lang="zh-CN" altLang="en-US" sz="280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笛卡尔</a:t>
            </a:r>
            <a:br>
              <a:rPr lang="zh-CN" altLang="en-US"/>
            </a:br>
            <a:r>
              <a:rPr lang="zh-CN" altLang="en-US"/>
              <a:t>排疑法</a:t>
            </a:r>
            <a:endParaRPr lang="zh-CN" altLang="en-US"/>
          </a:p>
        </p:txBody>
      </p:sp>
      <p:sp>
        <p:nvSpPr>
          <p:cNvPr id="3" name="内容占位符 2"/>
          <p:cNvSpPr>
            <a:spLocks noGrp="1"/>
          </p:cNvSpPr>
          <p:nvPr>
            <p:ph idx="1"/>
          </p:nvPr>
        </p:nvSpPr>
        <p:spPr/>
        <p:txBody>
          <a:bodyPr/>
          <a:p>
            <a:r>
              <a:rPr lang="zh-CN" altLang="en-US">
                <a:sym typeface="+mn-ea"/>
              </a:rPr>
              <a:t>四条归结为：</a:t>
            </a:r>
            <a:endParaRPr lang="zh-CN" altLang="en-US">
              <a:sym typeface="+mn-ea"/>
            </a:endParaRPr>
          </a:p>
          <a:p>
            <a:r>
              <a:rPr lang="zh-CN" altLang="en-US">
                <a:sym typeface="+mn-ea"/>
              </a:rPr>
              <a:t>排疑、</a:t>
            </a:r>
            <a:endParaRPr lang="zh-CN" altLang="en-US">
              <a:sym typeface="+mn-ea"/>
            </a:endParaRPr>
          </a:p>
          <a:p>
            <a:r>
              <a:rPr lang="zh-CN" altLang="en-US">
                <a:sym typeface="+mn-ea"/>
              </a:rPr>
              <a:t>分类、</a:t>
            </a:r>
            <a:endParaRPr lang="zh-CN" altLang="en-US">
              <a:sym typeface="+mn-ea"/>
            </a:endParaRPr>
          </a:p>
          <a:p>
            <a:r>
              <a:rPr lang="zh-CN" altLang="en-US">
                <a:sym typeface="+mn-ea"/>
              </a:rPr>
              <a:t>排序和</a:t>
            </a:r>
            <a:endParaRPr lang="zh-CN" altLang="en-US">
              <a:sym typeface="+mn-ea"/>
            </a:endParaRPr>
          </a:p>
          <a:p>
            <a:r>
              <a:rPr lang="zh-CN" altLang="en-US">
                <a:sym typeface="+mn-ea"/>
              </a:rPr>
              <a:t>全面</a:t>
            </a:r>
            <a:endParaRPr lang="zh-CN" altLang="en-US">
              <a:sym typeface="+mn-ea"/>
            </a:endParaRPr>
          </a:p>
          <a:p>
            <a:endParaRPr lang="zh-CN" altLang="en-US">
              <a:sym typeface="+mn-ea"/>
            </a:endParaRPr>
          </a:p>
        </p:txBody>
      </p:sp>
      <p:pic>
        <p:nvPicPr>
          <p:cNvPr id="4" name="图片 2" descr="笛卡尔批判法"/>
          <p:cNvPicPr>
            <a:picLocks noChangeAspect="1"/>
          </p:cNvPicPr>
          <p:nvPr>
            <p:custDataLst>
              <p:tags r:id="rId1"/>
            </p:custDataLst>
          </p:nvPr>
        </p:nvPicPr>
        <p:blipFill>
          <a:blip r:embed="rId2"/>
          <a:stretch>
            <a:fillRect/>
          </a:stretch>
        </p:blipFill>
        <p:spPr>
          <a:xfrm>
            <a:off x="2068195" y="679450"/>
            <a:ext cx="9895205" cy="6045200"/>
          </a:xfrm>
          <a:prstGeom prst="rect">
            <a:avLst/>
          </a:prstGeom>
        </p:spPr>
      </p:pic>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1" descr="维柯综合法及其改进"/>
          <p:cNvPicPr>
            <a:picLocks noChangeAspect="1"/>
          </p:cNvPicPr>
          <p:nvPr>
            <p:custDataLst>
              <p:tags r:id="rId1"/>
            </p:custDataLst>
          </p:nvPr>
        </p:nvPicPr>
        <p:blipFill>
          <a:blip r:embed="rId2"/>
          <a:stretch>
            <a:fillRect/>
          </a:stretch>
        </p:blipFill>
        <p:spPr>
          <a:xfrm>
            <a:off x="2535555" y="701040"/>
            <a:ext cx="6303010" cy="5597525"/>
          </a:xfrm>
          <a:prstGeom prst="rect">
            <a:avLst/>
          </a:prstGeom>
        </p:spPr>
      </p:pic>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330" y="608330"/>
            <a:ext cx="690245" cy="5051425"/>
          </a:xfrm>
        </p:spPr>
        <p:txBody>
          <a:bodyPr/>
          <a:p>
            <a:r>
              <a:rPr lang="zh-CN" altLang="en-US"/>
              <a:t>维柯演说学原理</a:t>
            </a:r>
            <a:endParaRPr lang="zh-CN" altLang="en-US"/>
          </a:p>
        </p:txBody>
      </p:sp>
      <p:pic>
        <p:nvPicPr>
          <p:cNvPr id="5" name="图片 4" descr="维柯演说术原理1"/>
          <p:cNvPicPr>
            <a:picLocks noChangeAspect="1"/>
          </p:cNvPicPr>
          <p:nvPr/>
        </p:nvPicPr>
        <p:blipFill>
          <a:blip r:embed="rId1"/>
          <a:stretch>
            <a:fillRect/>
          </a:stretch>
        </p:blipFill>
        <p:spPr>
          <a:xfrm>
            <a:off x="2315210" y="318770"/>
            <a:ext cx="8574405" cy="6124575"/>
          </a:xfrm>
          <a:prstGeom prst="rect">
            <a:avLst/>
          </a:prstGeom>
        </p:spPr>
      </p:pic>
    </p:spTree>
    <p:custDataLst>
      <p:tags r:id="rId2"/>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演说学原理2"/>
          <p:cNvPicPr>
            <a:picLocks noChangeAspect="1"/>
          </p:cNvPicPr>
          <p:nvPr>
            <p:ph idx="1"/>
          </p:nvPr>
        </p:nvPicPr>
        <p:blipFill>
          <a:blip r:embed="rId1"/>
          <a:stretch>
            <a:fillRect/>
          </a:stretch>
        </p:blipFill>
        <p:spPr>
          <a:xfrm>
            <a:off x="2438400" y="124460"/>
            <a:ext cx="9462135" cy="6586855"/>
          </a:xfrm>
          <a:prstGeom prst="rect">
            <a:avLst/>
          </a:prstGeom>
        </p:spPr>
      </p:pic>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演说学原理3"/>
          <p:cNvPicPr>
            <a:picLocks noChangeAspect="1"/>
          </p:cNvPicPr>
          <p:nvPr>
            <p:ph idx="1"/>
          </p:nvPr>
        </p:nvPicPr>
        <p:blipFill>
          <a:blip r:embed="rId1"/>
          <a:stretch>
            <a:fillRect/>
          </a:stretch>
        </p:blipFill>
        <p:spPr>
          <a:xfrm>
            <a:off x="88265" y="1790065"/>
            <a:ext cx="12671425" cy="3666490"/>
          </a:xfrm>
          <a:prstGeom prst="rect">
            <a:avLst/>
          </a:prstGeom>
        </p:spPr>
      </p:pic>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演说学原理4"/>
          <p:cNvPicPr>
            <a:picLocks noChangeAspect="1"/>
          </p:cNvPicPr>
          <p:nvPr>
            <p:ph idx="1"/>
          </p:nvPr>
        </p:nvPicPr>
        <p:blipFill>
          <a:blip r:embed="rId1"/>
          <a:srcRect l="26824"/>
          <a:stretch>
            <a:fillRect/>
          </a:stretch>
        </p:blipFill>
        <p:spPr>
          <a:xfrm>
            <a:off x="1533525" y="290195"/>
            <a:ext cx="10457180" cy="6210935"/>
          </a:xfrm>
          <a:prstGeom prst="rect">
            <a:avLst/>
          </a:prstGeom>
        </p:spPr>
      </p:pic>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演说学原理5"/>
          <p:cNvPicPr>
            <a:picLocks noChangeAspect="1"/>
          </p:cNvPicPr>
          <p:nvPr>
            <p:ph idx="1"/>
          </p:nvPr>
        </p:nvPicPr>
        <p:blipFill>
          <a:blip r:embed="rId1"/>
          <a:stretch>
            <a:fillRect/>
          </a:stretch>
        </p:blipFill>
        <p:spPr>
          <a:xfrm>
            <a:off x="3851910" y="1490345"/>
            <a:ext cx="4481195" cy="4759325"/>
          </a:xfrm>
          <a:prstGeom prst="rect">
            <a:avLst/>
          </a:prstGeom>
        </p:spPr>
      </p:pic>
    </p:spTree>
    <p:custDataLst>
      <p:tags r:id="rId2"/>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演说学原理6"/>
          <p:cNvPicPr>
            <a:picLocks noChangeAspect="1"/>
          </p:cNvPicPr>
          <p:nvPr>
            <p:ph idx="1"/>
          </p:nvPr>
        </p:nvPicPr>
        <p:blipFill>
          <a:blip r:embed="rId1"/>
          <a:stretch>
            <a:fillRect/>
          </a:stretch>
        </p:blipFill>
        <p:spPr>
          <a:xfrm>
            <a:off x="1541145" y="1490345"/>
            <a:ext cx="9102725" cy="4759325"/>
          </a:xfrm>
          <a:prstGeom prst="rect">
            <a:avLst/>
          </a:prstGeom>
        </p:spPr>
      </p:pic>
    </p:spTree>
    <p:custDataLst>
      <p:tags r:id="rId2"/>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演说学原理7"/>
          <p:cNvPicPr>
            <a:picLocks noChangeAspect="1"/>
          </p:cNvPicPr>
          <p:nvPr>
            <p:ph idx="1"/>
          </p:nvPr>
        </p:nvPicPr>
        <p:blipFill>
          <a:blip r:embed="rId1"/>
          <a:stretch>
            <a:fillRect/>
          </a:stretch>
        </p:blipFill>
        <p:spPr>
          <a:xfrm>
            <a:off x="3714750" y="651510"/>
            <a:ext cx="5592445" cy="5598160"/>
          </a:xfrm>
          <a:prstGeom prst="rect">
            <a:avLst/>
          </a:prstGeom>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范畴法的定义</a:t>
            </a:r>
            <a:endParaRPr lang="zh-CN" altLang="en-US"/>
          </a:p>
        </p:txBody>
      </p:sp>
      <p:sp>
        <p:nvSpPr>
          <p:cNvPr id="3" name="内容占位符 2"/>
          <p:cNvSpPr>
            <a:spLocks noGrp="1"/>
          </p:cNvSpPr>
          <p:nvPr>
            <p:ph idx="1"/>
          </p:nvPr>
        </p:nvSpPr>
        <p:spPr/>
        <p:txBody>
          <a:bodyPr/>
          <a:p>
            <a:r>
              <a:rPr lang="zh-CN" altLang="en-US" sz="2400"/>
              <a:t>范畴法的定义是使人毫无错误、毫无遗漏地在任何一样事物当中发现存在于该事物中的全部东西的技艺，亦即发现中项（medium）或者论题（argumentum）的方法。</a:t>
            </a:r>
            <a:r>
              <a:rPr lang="en-US" altLang="zh-CN" sz="2400"/>
              <a:t> </a:t>
            </a:r>
            <a:endParaRPr lang="zh-CN" altLang="en-US" sz="2400"/>
          </a:p>
          <a:p>
            <a:r>
              <a:rPr lang="zh-CN" altLang="en-US" sz="2400"/>
              <a:t>笛卡尔排疑法第四项“全面”要求的正是：“无论是要寻找中项，还是考察问题的各个部分，都要完全做到逐一列举和全面统察，做到确信毫无遗漏。”因而范畴法不仅用于发现，同样还可以用于复查。</a:t>
            </a:r>
            <a:endParaRPr lang="zh-CN" altLang="en-US" sz="2400"/>
          </a:p>
          <a:p>
            <a:r>
              <a:rPr lang="zh-CN" altLang="en-US" sz="2400"/>
              <a:t>范畴法是指导发现的ABC，是全面发现的逻辑，是正确判断的前提，在逻辑进程方面先于判断的逻辑。</a:t>
            </a:r>
            <a:endParaRPr lang="zh-CN" altLang="en-US" sz="240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问题</a:t>
            </a:r>
            <a:r>
              <a:rPr lang="en-US" altLang="zh-CN"/>
              <a:t>-</a:t>
            </a:r>
            <a:r>
              <a:rPr lang="zh-CN" altLang="en-US"/>
              <a:t>范畴</a:t>
            </a:r>
            <a:r>
              <a:rPr lang="en-US" altLang="zh-CN"/>
              <a:t>-</a:t>
            </a:r>
            <a:r>
              <a:rPr lang="zh-CN" altLang="en-US"/>
              <a:t>对象；共同范畴与特有范畴</a:t>
            </a:r>
            <a:endParaRPr lang="zh-CN" altLang="en-US"/>
          </a:p>
        </p:txBody>
      </p:sp>
      <p:sp>
        <p:nvSpPr>
          <p:cNvPr id="3" name="内容占位符 2"/>
          <p:cNvSpPr>
            <a:spLocks noGrp="1"/>
          </p:cNvSpPr>
          <p:nvPr>
            <p:ph idx="1"/>
          </p:nvPr>
        </p:nvSpPr>
        <p:spPr/>
        <p:txBody>
          <a:bodyPr>
            <a:normAutofit fontScale="90000"/>
          </a:bodyPr>
          <a:p>
            <a:r>
              <a:rPr lang="zh-CN" altLang="en-US" sz="2800"/>
              <a:t>无论任何发现发明，都涉及问题及其对象，问题总是有关对象的问题，而对象也总是问题的对象。</a:t>
            </a:r>
            <a:endParaRPr lang="zh-CN" altLang="en-US" sz="2800"/>
          </a:p>
          <a:p>
            <a:r>
              <a:rPr lang="zh-CN" altLang="en-US" sz="2800"/>
              <a:t>无论任何对象，任何问题，都处于所有范畴或部分范畴之中；也无论认识任何对象，解决任何问题，都需要用到所有范畴或部分范畴。</a:t>
            </a:r>
            <a:endParaRPr lang="zh-CN" altLang="en-US" sz="2800"/>
          </a:p>
          <a:p>
            <a:r>
              <a:rPr lang="zh-CN" altLang="en-US" sz="2800"/>
              <a:t>因而也有共同范畴与特有范畴之分，共同范畴适用于所有对象、所有问题，而特定对象和特定问题适用特有范畴。</a:t>
            </a:r>
            <a:endParaRPr lang="zh-CN" altLang="en-US" sz="2800"/>
          </a:p>
          <a:p>
            <a:r>
              <a:rPr lang="zh-CN" altLang="en-US" sz="2800"/>
              <a:t>在演说学框架内，范畴有哲学家和演说家的共同范畴，还有演说家特有的范畴；而共同范畴则属于认识事物、探求真理所必需的逻辑部分。</a:t>
            </a:r>
            <a:endParaRPr lang="zh-CN" altLang="en-US" sz="280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330" y="486410"/>
            <a:ext cx="10968990" cy="914400"/>
          </a:xfrm>
        </p:spPr>
        <p:txBody>
          <a:bodyPr>
            <a:normAutofit fontScale="90000"/>
          </a:bodyPr>
          <a:p>
            <a:pPr algn="ctr"/>
            <a:r>
              <a:rPr lang="zh-CN" altLang="en-US"/>
              <a:t>内在范畴与外在范畴</a:t>
            </a:r>
            <a:br>
              <a:rPr lang="zh-CN" altLang="en-US"/>
            </a:br>
            <a:r>
              <a:rPr lang="zh-CN" altLang="en-US"/>
              <a:t>本身范畴和相关范畴</a:t>
            </a:r>
            <a:endParaRPr lang="zh-CN" altLang="en-US"/>
          </a:p>
        </p:txBody>
      </p:sp>
      <p:sp>
        <p:nvSpPr>
          <p:cNvPr id="3" name="内容占位符 2"/>
          <p:cNvSpPr>
            <a:spLocks noGrp="1"/>
          </p:cNvSpPr>
          <p:nvPr>
            <p:ph idx="1"/>
          </p:nvPr>
        </p:nvSpPr>
        <p:spPr/>
        <p:txBody>
          <a:bodyPr>
            <a:normAutofit lnSpcReduction="10000"/>
          </a:bodyPr>
          <a:p>
            <a:r>
              <a:rPr lang="zh-CN" altLang="en-US">
                <a:sym typeface="+mn-ea"/>
              </a:rPr>
              <a:t>任何对象首先都须区分内外界限，都有</a:t>
            </a:r>
            <a:r>
              <a:rPr lang="zh-CN" altLang="en-US" b="1">
                <a:sym typeface="+mn-ea"/>
              </a:rPr>
              <a:t>内在范畴</a:t>
            </a:r>
            <a:r>
              <a:rPr lang="zh-CN" altLang="en-US">
                <a:sym typeface="+mn-ea"/>
              </a:rPr>
              <a:t>和</a:t>
            </a:r>
            <a:r>
              <a:rPr lang="zh-CN" altLang="en-US" b="1">
                <a:sym typeface="+mn-ea"/>
              </a:rPr>
              <a:t>外在范畴</a:t>
            </a:r>
            <a:r>
              <a:rPr lang="zh-CN" altLang="en-US">
                <a:sym typeface="+mn-ea"/>
              </a:rPr>
              <a:t>；其中</a:t>
            </a:r>
            <a:r>
              <a:rPr lang="zh-CN" altLang="en-US" b="1">
                <a:sym typeface="+mn-ea"/>
              </a:rPr>
              <a:t>内在范畴</a:t>
            </a:r>
            <a:r>
              <a:rPr lang="zh-CN" altLang="en-US">
                <a:sym typeface="+mn-ea"/>
              </a:rPr>
              <a:t>又分为</a:t>
            </a:r>
            <a:r>
              <a:rPr lang="zh-CN" altLang="en-US" b="1">
                <a:sym typeface="+mn-ea"/>
              </a:rPr>
              <a:t>本身范畴</a:t>
            </a:r>
            <a:r>
              <a:rPr lang="zh-CN" altLang="en-US">
                <a:sym typeface="+mn-ea"/>
              </a:rPr>
              <a:t>和</a:t>
            </a:r>
            <a:r>
              <a:rPr lang="zh-CN" altLang="en-US" b="1">
                <a:sym typeface="+mn-ea"/>
              </a:rPr>
              <a:t>相关范畴</a:t>
            </a:r>
            <a:r>
              <a:rPr lang="zh-CN" altLang="en-US">
                <a:sym typeface="+mn-ea"/>
              </a:rPr>
              <a:t>。</a:t>
            </a:r>
            <a:endParaRPr lang="zh-CN" altLang="en-US"/>
          </a:p>
          <a:p>
            <a:r>
              <a:rPr lang="zh-CN" altLang="en-US" b="1">
                <a:sym typeface="+mn-ea"/>
              </a:rPr>
              <a:t>对象本身范畴</a:t>
            </a:r>
            <a:r>
              <a:rPr lang="zh-CN" altLang="en-US">
                <a:sym typeface="+mn-ea"/>
              </a:rPr>
              <a:t>首先界定</a:t>
            </a:r>
            <a:r>
              <a:rPr lang="zh-CN" altLang="en-US" b="1">
                <a:sym typeface="+mn-ea"/>
              </a:rPr>
              <a:t>整体</a:t>
            </a:r>
            <a:r>
              <a:rPr lang="zh-CN" altLang="en-US">
                <a:sym typeface="+mn-ea"/>
              </a:rPr>
              <a:t>，而后划分</a:t>
            </a:r>
            <a:r>
              <a:rPr lang="zh-CN" altLang="en-US" b="1">
                <a:sym typeface="+mn-ea"/>
              </a:rPr>
              <a:t>部分</a:t>
            </a:r>
            <a:r>
              <a:rPr lang="zh-CN" altLang="en-US">
                <a:sym typeface="+mn-ea"/>
              </a:rPr>
              <a:t>，</a:t>
            </a:r>
            <a:r>
              <a:rPr lang="zh-CN" altLang="en-US" b="1">
                <a:sym typeface="+mn-ea"/>
              </a:rPr>
              <a:t>部分划分</a:t>
            </a:r>
            <a:r>
              <a:rPr lang="zh-CN" altLang="en-US">
                <a:sym typeface="+mn-ea"/>
              </a:rPr>
              <a:t>须毫无遗漏、互不交叉。</a:t>
            </a:r>
            <a:endParaRPr lang="zh-CN" altLang="en-US"/>
          </a:p>
          <a:p>
            <a:r>
              <a:rPr lang="zh-CN" altLang="en-US" b="1">
                <a:sym typeface="+mn-ea"/>
              </a:rPr>
              <a:t>对象整体</a:t>
            </a:r>
            <a:r>
              <a:rPr lang="zh-CN" altLang="en-US">
                <a:sym typeface="+mn-ea"/>
              </a:rPr>
              <a:t>须通过</a:t>
            </a:r>
            <a:r>
              <a:rPr lang="zh-CN" altLang="en-US" b="1">
                <a:sym typeface="+mn-ea"/>
              </a:rPr>
              <a:t>划界或定义（definio）</a:t>
            </a:r>
            <a:r>
              <a:rPr lang="zh-CN" altLang="en-US">
                <a:sym typeface="+mn-ea"/>
              </a:rPr>
              <a:t>来确定内部界限，若是</a:t>
            </a:r>
            <a:r>
              <a:rPr lang="zh-CN" altLang="en-US" b="1">
                <a:solidFill>
                  <a:srgbClr val="FF0000"/>
                </a:solidFill>
                <a:sym typeface="+mn-ea"/>
              </a:rPr>
              <a:t>感性事物</a:t>
            </a:r>
            <a:r>
              <a:rPr lang="zh-CN" altLang="en-US">
                <a:sym typeface="+mn-ea"/>
              </a:rPr>
              <a:t>则</a:t>
            </a:r>
            <a:r>
              <a:rPr lang="zh-CN" altLang="en-US">
                <a:solidFill>
                  <a:srgbClr val="FF0000"/>
                </a:solidFill>
                <a:sym typeface="+mn-ea"/>
              </a:rPr>
              <a:t>凭感性标志</a:t>
            </a:r>
            <a:r>
              <a:rPr lang="zh-CN" altLang="en-US" b="1">
                <a:solidFill>
                  <a:srgbClr val="FF0000"/>
                </a:solidFill>
                <a:sym typeface="+mn-ea"/>
              </a:rPr>
              <a:t>划界</a:t>
            </a:r>
            <a:r>
              <a:rPr lang="zh-CN" altLang="en-US">
                <a:sym typeface="+mn-ea"/>
              </a:rPr>
              <a:t>，若是</a:t>
            </a:r>
            <a:r>
              <a:rPr lang="zh-CN" altLang="en-US" b="1">
                <a:solidFill>
                  <a:srgbClr val="FF0000"/>
                </a:solidFill>
                <a:sym typeface="+mn-ea"/>
              </a:rPr>
              <a:t>理智事物</a:t>
            </a:r>
            <a:r>
              <a:rPr lang="zh-CN" altLang="en-US">
                <a:solidFill>
                  <a:srgbClr val="FF0000"/>
                </a:solidFill>
                <a:sym typeface="+mn-ea"/>
              </a:rPr>
              <a:t>则须凭借理性进行</a:t>
            </a:r>
            <a:r>
              <a:rPr lang="zh-CN" altLang="en-US" b="1">
                <a:solidFill>
                  <a:srgbClr val="FF0000"/>
                </a:solidFill>
                <a:sym typeface="+mn-ea"/>
              </a:rPr>
              <a:t>定义</a:t>
            </a:r>
            <a:r>
              <a:rPr lang="zh-CN" altLang="en-US">
                <a:sym typeface="+mn-ea"/>
              </a:rPr>
              <a:t>。</a:t>
            </a:r>
            <a:r>
              <a:rPr lang="zh-CN" altLang="en-US" b="1">
                <a:solidFill>
                  <a:srgbClr val="FF0000"/>
                </a:solidFill>
                <a:sym typeface="+mn-ea"/>
              </a:rPr>
              <a:t>定义的方式</a:t>
            </a:r>
            <a:r>
              <a:rPr lang="zh-CN" altLang="en-US">
                <a:sym typeface="+mn-ea"/>
              </a:rPr>
              <a:t>是从事物与其他事物的最大</a:t>
            </a:r>
            <a:r>
              <a:rPr lang="zh-CN" altLang="en-US" b="1">
                <a:sym typeface="+mn-ea"/>
              </a:rPr>
              <a:t>共性</a:t>
            </a:r>
            <a:r>
              <a:rPr lang="zh-CN" altLang="en-US">
                <a:sym typeface="+mn-ea"/>
              </a:rPr>
              <a:t>进展到不能转移到其他事物的</a:t>
            </a:r>
            <a:r>
              <a:rPr lang="zh-CN" altLang="en-US" b="1">
                <a:sym typeface="+mn-ea"/>
              </a:rPr>
              <a:t>特性</a:t>
            </a:r>
            <a:r>
              <a:rPr lang="zh-CN" altLang="en-US">
                <a:sym typeface="+mn-ea"/>
              </a:rPr>
              <a:t>。</a:t>
            </a:r>
            <a:endParaRPr lang="zh-CN" altLang="en-US"/>
          </a:p>
          <a:p>
            <a:r>
              <a:rPr lang="zh-CN" altLang="en-US" b="1">
                <a:sym typeface="+mn-ea"/>
              </a:rPr>
              <a:t>西塞罗</a:t>
            </a:r>
            <a:r>
              <a:rPr lang="zh-CN" altLang="en-US">
                <a:sym typeface="+mn-ea"/>
              </a:rPr>
              <a:t>认为</a:t>
            </a:r>
            <a:r>
              <a:rPr lang="zh-CN" altLang="en-US" b="1">
                <a:sym typeface="+mn-ea"/>
              </a:rPr>
              <a:t>感性事物</a:t>
            </a:r>
            <a:r>
              <a:rPr lang="zh-CN" altLang="en-US">
                <a:sym typeface="+mn-ea"/>
              </a:rPr>
              <a:t>存在，</a:t>
            </a:r>
            <a:r>
              <a:rPr lang="zh-CN" altLang="en-US" b="1">
                <a:sym typeface="+mn-ea"/>
              </a:rPr>
              <a:t>理智事物</a:t>
            </a:r>
            <a:r>
              <a:rPr lang="zh-CN" altLang="en-US">
                <a:sym typeface="+mn-ea"/>
              </a:rPr>
              <a:t>不存在；不过在</a:t>
            </a:r>
            <a:r>
              <a:rPr lang="zh-CN" altLang="en-US" b="1">
                <a:sym typeface="+mn-ea"/>
              </a:rPr>
              <a:t>维柯</a:t>
            </a:r>
            <a:r>
              <a:rPr lang="zh-CN" altLang="en-US">
                <a:sym typeface="+mn-ea"/>
              </a:rPr>
              <a:t>的哲学中，理智对象和感性事物均</a:t>
            </a:r>
            <a:r>
              <a:rPr lang="zh-CN" altLang="en-US" b="1">
                <a:sym typeface="+mn-ea"/>
              </a:rPr>
              <a:t>因创造而存在</a:t>
            </a:r>
            <a:r>
              <a:rPr lang="zh-CN" altLang="en-US">
                <a:sym typeface="+mn-ea"/>
              </a:rPr>
              <a:t>，无非</a:t>
            </a:r>
            <a:r>
              <a:rPr lang="zh-CN" altLang="en-US" b="1">
                <a:sym typeface="+mn-ea"/>
              </a:rPr>
              <a:t>创造方式不同</a:t>
            </a:r>
            <a:r>
              <a:rPr lang="zh-CN" altLang="en-US">
                <a:sym typeface="+mn-ea"/>
              </a:rPr>
              <a:t>。</a:t>
            </a:r>
            <a:endParaRPr lang="zh-CN" altLang="en-US"/>
          </a:p>
          <a:p>
            <a:r>
              <a:rPr lang="zh-CN" altLang="en-US">
                <a:sym typeface="+mn-ea"/>
              </a:rPr>
              <a:t>对任意对象的分析可以通过</a:t>
            </a:r>
            <a:r>
              <a:rPr lang="zh-CN" altLang="en-US" b="1">
                <a:sym typeface="+mn-ea"/>
              </a:rPr>
              <a:t>部分划分（partitio）</a:t>
            </a:r>
            <a:r>
              <a:rPr lang="zh-CN" altLang="en-US">
                <a:sym typeface="+mn-ea"/>
              </a:rPr>
              <a:t>和</a:t>
            </a:r>
            <a:r>
              <a:rPr lang="zh-CN" altLang="en-US" b="1">
                <a:sym typeface="+mn-ea"/>
              </a:rPr>
              <a:t>形式区分（divisio）</a:t>
            </a:r>
            <a:r>
              <a:rPr lang="zh-CN" altLang="en-US">
                <a:sym typeface="+mn-ea"/>
              </a:rPr>
              <a:t>两种方式进行，都应遵守</a:t>
            </a:r>
            <a:r>
              <a:rPr lang="zh-CN" altLang="en-US" b="1">
                <a:sym typeface="+mn-ea"/>
              </a:rPr>
              <a:t>毫无遗漏、互不交叉</a:t>
            </a:r>
            <a:r>
              <a:rPr lang="zh-CN" altLang="en-US">
                <a:sym typeface="+mn-ea"/>
              </a:rPr>
              <a:t>原则，如此方能形成</a:t>
            </a:r>
            <a:r>
              <a:rPr lang="zh-CN" altLang="en-US" b="1">
                <a:sym typeface="+mn-ea"/>
              </a:rPr>
              <a:t>科学</a:t>
            </a:r>
            <a:r>
              <a:rPr lang="zh-CN" altLang="en-US">
                <a:sym typeface="+mn-ea"/>
              </a:rPr>
              <a:t>。</a:t>
            </a:r>
            <a:endParaRPr lang="zh-CN" altLang="en-US">
              <a:sym typeface="+mn-ea"/>
            </a:endParaRPr>
          </a:p>
          <a:p>
            <a:r>
              <a:rPr lang="zh-CN" altLang="en-US" b="1">
                <a:sym typeface="+mn-ea"/>
              </a:rPr>
              <a:t>形式区分</a:t>
            </a:r>
            <a:r>
              <a:rPr lang="zh-CN" altLang="en-US">
                <a:sym typeface="+mn-ea"/>
              </a:rPr>
              <a:t>可以衍生出</a:t>
            </a:r>
            <a:r>
              <a:rPr lang="zh-CN" altLang="en-US" b="1">
                <a:sym typeface="+mn-ea"/>
              </a:rPr>
              <a:t>种属关系</a:t>
            </a:r>
            <a:r>
              <a:rPr lang="zh-CN" altLang="en-US">
                <a:sym typeface="+mn-ea"/>
              </a:rPr>
              <a:t>。</a:t>
            </a:r>
            <a:endParaRPr lang="zh-CN" altLang="en-US"/>
          </a:p>
          <a:p>
            <a:endParaRPr lang="zh-CN"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44195" y="1034415"/>
            <a:ext cx="11418570" cy="5586095"/>
          </a:xfrm>
        </p:spPr>
        <p:txBody>
          <a:bodyPr>
            <a:noAutofit/>
          </a:bodyPr>
          <a:p>
            <a:r>
              <a:rPr lang="zh-CN" altLang="en-US" sz="2400"/>
              <a:t>内在范畴当中的</a:t>
            </a:r>
            <a:r>
              <a:rPr lang="zh-CN" altLang="en-US" sz="2400" b="1"/>
              <a:t>相关范畴</a:t>
            </a:r>
            <a:r>
              <a:rPr lang="zh-CN" altLang="en-US" sz="2400"/>
              <a:t>包括</a:t>
            </a:r>
            <a:endParaRPr lang="zh-CN" altLang="en-US" sz="2400"/>
          </a:p>
          <a:p>
            <a:pPr marL="590550">
              <a:buFont typeface="Wingdings" panose="05000000000000000000" charset="0"/>
              <a:buChar char="ü"/>
            </a:pPr>
            <a:r>
              <a:rPr lang="zh-CN" altLang="en-US" sz="2400" b="1"/>
              <a:t>种属</a:t>
            </a:r>
            <a:r>
              <a:rPr lang="zh-CN" altLang="en-US" sz="2400"/>
              <a:t>关系（属与种差），</a:t>
            </a:r>
            <a:endParaRPr lang="zh-CN" altLang="en-US" sz="2400"/>
          </a:p>
          <a:p>
            <a:pPr marL="590550">
              <a:buFont typeface="Wingdings" panose="05000000000000000000" charset="0"/>
              <a:buChar char="ü"/>
            </a:pPr>
            <a:r>
              <a:rPr lang="zh-CN" altLang="en-US" sz="2400" b="1"/>
              <a:t>因果</a:t>
            </a:r>
            <a:r>
              <a:rPr lang="zh-CN" altLang="en-US" sz="2400"/>
              <a:t>关系（原因与结果），</a:t>
            </a:r>
            <a:endParaRPr lang="zh-CN" altLang="en-US" sz="2400"/>
          </a:p>
          <a:p>
            <a:pPr marL="590550">
              <a:buFont typeface="Wingdings" panose="05000000000000000000" charset="0"/>
              <a:buChar char="ü"/>
            </a:pPr>
            <a:r>
              <a:rPr lang="zh-CN" altLang="en-US" sz="2400" b="1"/>
              <a:t>关联</a:t>
            </a:r>
            <a:r>
              <a:rPr lang="zh-CN" altLang="en-US" sz="2400"/>
              <a:t>关系（之前、之后、同时），</a:t>
            </a:r>
            <a:endParaRPr lang="zh-CN" altLang="en-US" sz="2400"/>
          </a:p>
          <a:p>
            <a:pPr marL="590550">
              <a:buFont typeface="Wingdings" panose="05000000000000000000" charset="0"/>
              <a:buChar char="ü"/>
            </a:pPr>
            <a:r>
              <a:rPr lang="zh-CN" altLang="en-US" sz="2400" b="1"/>
              <a:t>类比</a:t>
            </a:r>
            <a:r>
              <a:rPr lang="zh-CN" altLang="en-US" sz="2400"/>
              <a:t>关系（类似、差异与相反），</a:t>
            </a:r>
            <a:endParaRPr lang="zh-CN" altLang="en-US" sz="2400"/>
          </a:p>
          <a:p>
            <a:pPr marL="590550">
              <a:buFont typeface="Wingdings" panose="05000000000000000000" charset="0"/>
              <a:buChar char="ü"/>
            </a:pPr>
            <a:r>
              <a:rPr lang="zh-CN" altLang="en-US" sz="2400" b="1"/>
              <a:t>逻辑</a:t>
            </a:r>
            <a:r>
              <a:rPr lang="zh-CN" altLang="en-US" sz="2400"/>
              <a:t>关系（前件、后件、相斥），</a:t>
            </a:r>
            <a:endParaRPr lang="zh-CN" altLang="en-US" sz="2400"/>
          </a:p>
          <a:p>
            <a:pPr marL="590550">
              <a:buFont typeface="Wingdings" panose="05000000000000000000" charset="0"/>
              <a:buChar char="ü"/>
            </a:pPr>
            <a:r>
              <a:rPr lang="zh-CN" altLang="en-US" sz="2400" b="1"/>
              <a:t>比较</a:t>
            </a:r>
            <a:r>
              <a:rPr lang="zh-CN" altLang="en-US" sz="2400"/>
              <a:t>关系（较大、较小和相等）等。</a:t>
            </a:r>
            <a:endParaRPr lang="zh-CN" altLang="en-US" sz="2400"/>
          </a:p>
          <a:p>
            <a:r>
              <a:rPr lang="zh-CN" altLang="en-US" sz="2400"/>
              <a:t>其中</a:t>
            </a:r>
            <a:r>
              <a:rPr lang="zh-CN" altLang="en-US" sz="2400" b="1"/>
              <a:t>逻辑科学或形式逻辑</a:t>
            </a:r>
            <a:r>
              <a:rPr lang="zh-CN" altLang="en-US" sz="2400"/>
              <a:t>关注的范畴指</a:t>
            </a:r>
            <a:r>
              <a:rPr lang="zh-CN" altLang="en-US" sz="2400" b="1"/>
              <a:t>前件、后件与相斥</a:t>
            </a:r>
            <a:r>
              <a:rPr lang="zh-CN" altLang="en-US" sz="2400"/>
              <a:t>，西塞罗在亚里士多德和斯多亚派逻辑学基础上总结出七个推论式。</a:t>
            </a:r>
            <a:endParaRPr lang="zh-CN" altLang="en-US" sz="2400"/>
          </a:p>
          <a:p>
            <a:endParaRPr lang="zh-CN" altLang="en-US" sz="240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algn="ctr"/>
            <a:r>
              <a:rPr lang="zh-CN" altLang="en-US">
                <a:sym typeface="+mn-ea"/>
              </a:rPr>
              <a:t>二、维柯范畴表重构</a:t>
            </a:r>
            <a:br>
              <a:rPr lang="zh-CN" altLang="en-US">
                <a:sym typeface="+mn-ea"/>
              </a:rPr>
            </a:br>
            <a:r>
              <a:rPr lang="en-US" altLang="zh-CN" sz="2665">
                <a:sym typeface="+mn-ea"/>
              </a:rPr>
              <a:t>——</a:t>
            </a:r>
            <a:r>
              <a:rPr lang="zh-CN" altLang="en-US" sz="2665">
                <a:sym typeface="+mn-ea"/>
              </a:rPr>
              <a:t>根据维柯《新科学》</a:t>
            </a:r>
            <a:endParaRPr lang="zh-CN" altLang="en-US">
              <a:sym typeface="+mn-ea"/>
            </a:endParaRPr>
          </a:p>
        </p:txBody>
      </p:sp>
      <p:sp>
        <p:nvSpPr>
          <p:cNvPr id="3" name="内容占位符 2"/>
          <p:cNvSpPr>
            <a:spLocks noGrp="1"/>
          </p:cNvSpPr>
          <p:nvPr>
            <p:ph idx="1"/>
          </p:nvPr>
        </p:nvSpPr>
        <p:spPr/>
        <p:txBody>
          <a:bodyPr>
            <a:normAutofit fontScale="90000" lnSpcReduction="20000"/>
          </a:bodyPr>
          <a:p>
            <a:r>
              <a:rPr lang="zh-CN" altLang="en-US"/>
              <a:t>根据维柯的人类心灵发展模式，相关范畴顺序可以重新整理排列如下：</a:t>
            </a:r>
            <a:endParaRPr lang="zh-CN" altLang="en-US"/>
          </a:p>
          <a:p>
            <a:pPr marL="590550">
              <a:buFont typeface="Wingdings" panose="05000000000000000000" charset="0"/>
              <a:buChar char="ü"/>
            </a:pPr>
            <a:r>
              <a:rPr lang="zh-CN" altLang="en-US" sz="2400"/>
              <a:t>1. </a:t>
            </a:r>
            <a:r>
              <a:rPr lang="zh-CN" altLang="en-US" sz="2400">
                <a:solidFill>
                  <a:srgbClr val="FF0000"/>
                </a:solidFill>
              </a:rPr>
              <a:t>主体范畴</a:t>
            </a:r>
            <a:r>
              <a:rPr lang="zh-CN" altLang="en-US" sz="2400"/>
              <a:t>（肉体抑或精神），所有认识和实践都需要具有相关能力和自然本性的主体；</a:t>
            </a:r>
            <a:endParaRPr lang="zh-CN" altLang="en-US" sz="2400"/>
          </a:p>
          <a:p>
            <a:pPr marL="590550">
              <a:buFont typeface="Wingdings" panose="05000000000000000000" charset="0"/>
              <a:buChar char="ü"/>
            </a:pPr>
            <a:r>
              <a:rPr lang="zh-CN" altLang="en-US" sz="2400"/>
              <a:t>2. </a:t>
            </a:r>
            <a:r>
              <a:rPr lang="zh-CN" altLang="en-US" sz="2400">
                <a:solidFill>
                  <a:srgbClr val="FF0000"/>
                </a:solidFill>
              </a:rPr>
              <a:t>关联关系</a:t>
            </a:r>
            <a:r>
              <a:rPr lang="zh-CN" altLang="en-US" sz="2400"/>
              <a:t>（之前、之后、同时）和</a:t>
            </a:r>
            <a:r>
              <a:rPr lang="zh-CN" altLang="en-US" sz="2400">
                <a:solidFill>
                  <a:srgbClr val="FF0000"/>
                </a:solidFill>
              </a:rPr>
              <a:t>类比关系</a:t>
            </a:r>
            <a:r>
              <a:rPr lang="zh-CN" altLang="en-US" sz="2400"/>
              <a:t>（类似、差异与相反），然后有</a:t>
            </a:r>
            <a:r>
              <a:rPr lang="zh-CN" altLang="en-US" sz="2400">
                <a:solidFill>
                  <a:srgbClr val="FF0000"/>
                </a:solidFill>
              </a:rPr>
              <a:t>因果关系</a:t>
            </a:r>
            <a:r>
              <a:rPr lang="zh-CN" altLang="en-US" sz="2400"/>
              <a:t>（原因、手段与结果），这三类都属于感性经验范围；</a:t>
            </a:r>
            <a:endParaRPr lang="zh-CN" altLang="en-US" sz="2400"/>
          </a:p>
          <a:p>
            <a:pPr marL="590550">
              <a:buFont typeface="Wingdings" panose="05000000000000000000" charset="0"/>
              <a:buChar char="ü"/>
            </a:pPr>
            <a:r>
              <a:rPr lang="zh-CN" altLang="en-US" sz="2400"/>
              <a:t>3. </a:t>
            </a:r>
            <a:r>
              <a:rPr lang="zh-CN" altLang="en-US" sz="2400">
                <a:solidFill>
                  <a:srgbClr val="FF0000"/>
                </a:solidFill>
              </a:rPr>
              <a:t>种属关系</a:t>
            </a:r>
            <a:r>
              <a:rPr lang="zh-CN" altLang="en-US" sz="2400"/>
              <a:t>有两类：</a:t>
            </a:r>
            <a:r>
              <a:rPr lang="zh-CN" altLang="en-US" sz="2400">
                <a:solidFill>
                  <a:srgbClr val="FF0000"/>
                </a:solidFill>
              </a:rPr>
              <a:t>诗性种属</a:t>
            </a:r>
            <a:r>
              <a:rPr lang="zh-CN" altLang="en-US" sz="2400"/>
              <a:t>与</a:t>
            </a:r>
            <a:r>
              <a:rPr lang="zh-CN" altLang="en-US" sz="2400">
                <a:solidFill>
                  <a:srgbClr val="FF0000"/>
                </a:solidFill>
              </a:rPr>
              <a:t>理智种属</a:t>
            </a:r>
            <a:r>
              <a:rPr lang="zh-CN" altLang="en-US" sz="2400"/>
              <a:t>，而诗性种属无非</a:t>
            </a:r>
            <a:r>
              <a:rPr lang="zh-CN" altLang="en-US" sz="2400">
                <a:solidFill>
                  <a:srgbClr val="FF0000"/>
                </a:solidFill>
              </a:rPr>
              <a:t>感性种属</a:t>
            </a:r>
            <a:r>
              <a:rPr lang="zh-CN" altLang="en-US" sz="2400"/>
              <a:t>，《新科学》当中的</a:t>
            </a:r>
            <a:r>
              <a:rPr lang="zh-CN" altLang="en-US" sz="2400">
                <a:solidFill>
                  <a:srgbClr val="FF0000"/>
                </a:solidFill>
              </a:rPr>
              <a:t>想象共相</a:t>
            </a:r>
            <a:r>
              <a:rPr lang="zh-CN" altLang="en-US" sz="2400"/>
              <a:t>即诗性种属，感性种属可以从前面</a:t>
            </a:r>
            <a:r>
              <a:rPr lang="zh-CN" altLang="en-US" sz="2400">
                <a:solidFill>
                  <a:srgbClr val="FF0000"/>
                </a:solidFill>
              </a:rPr>
              <a:t>主体范畴和三类感性关系范畴</a:t>
            </a:r>
            <a:r>
              <a:rPr lang="zh-CN" altLang="en-US" sz="2400"/>
              <a:t>通过</a:t>
            </a:r>
            <a:r>
              <a:rPr lang="zh-CN" altLang="en-US" sz="2400">
                <a:solidFill>
                  <a:srgbClr val="FF0000"/>
                </a:solidFill>
              </a:rPr>
              <a:t>想象方式界定</a:t>
            </a:r>
            <a:r>
              <a:rPr lang="zh-CN" altLang="en-US" sz="2400"/>
              <a:t>出来，</a:t>
            </a:r>
            <a:endParaRPr lang="zh-CN" altLang="en-US" sz="2400"/>
          </a:p>
          <a:p>
            <a:pPr marL="590550">
              <a:buFont typeface="Wingdings" panose="05000000000000000000" charset="0"/>
              <a:buChar char="ü"/>
            </a:pPr>
            <a:r>
              <a:rPr lang="zh-CN" altLang="en-US" sz="2400"/>
              <a:t>至于从感性种属衍生出理性种属这个阶段，读者可以回溯从</a:t>
            </a:r>
            <a:r>
              <a:rPr lang="zh-CN" altLang="en-US" sz="2400">
                <a:solidFill>
                  <a:srgbClr val="FF0000"/>
                </a:solidFill>
              </a:rPr>
              <a:t>毕达哥拉斯</a:t>
            </a:r>
            <a:r>
              <a:rPr lang="zh-CN" altLang="en-US" sz="2400"/>
              <a:t>和</a:t>
            </a:r>
            <a:r>
              <a:rPr lang="zh-CN" altLang="en-US" sz="2400">
                <a:solidFill>
                  <a:srgbClr val="FF0000"/>
                </a:solidFill>
              </a:rPr>
              <a:t>巴门尼德</a:t>
            </a:r>
            <a:r>
              <a:rPr lang="zh-CN" altLang="en-US" sz="2400"/>
              <a:t>到苏格拉底和柏拉图，古希腊语的</a:t>
            </a:r>
            <a:r>
              <a:rPr lang="zh-CN" altLang="en-US" sz="2400">
                <a:solidFill>
                  <a:srgbClr val="FF0000"/>
                </a:solidFill>
              </a:rPr>
              <a:t>εἶδος</a:t>
            </a:r>
            <a:r>
              <a:rPr lang="zh-CN" altLang="en-US" sz="2400"/>
              <a:t>（观念）从</a:t>
            </a:r>
            <a:r>
              <a:rPr lang="zh-CN" altLang="en-US" sz="2400">
                <a:solidFill>
                  <a:srgbClr val="FF0000"/>
                </a:solidFill>
              </a:rPr>
              <a:t>感性的有形的看</a:t>
            </a:r>
            <a:r>
              <a:rPr lang="zh-CN" altLang="en-US" sz="2400"/>
              <a:t>发展为</a:t>
            </a:r>
            <a:r>
              <a:rPr lang="zh-CN" altLang="en-US" sz="2400">
                <a:solidFill>
                  <a:srgbClr val="FF0000"/>
                </a:solidFill>
              </a:rPr>
              <a:t>抽象的无形的看</a:t>
            </a:r>
            <a:r>
              <a:rPr lang="zh-CN" altLang="en-US" sz="2400"/>
              <a:t>，其中关键即在于</a:t>
            </a:r>
            <a:r>
              <a:rPr lang="zh-CN" altLang="en-US" sz="2400">
                <a:solidFill>
                  <a:srgbClr val="FF0000"/>
                </a:solidFill>
              </a:rPr>
              <a:t>理智种属要通过定义方式创造出来</a:t>
            </a:r>
            <a:r>
              <a:rPr lang="zh-CN" altLang="en-US" sz="2400"/>
              <a:t>。</a:t>
            </a:r>
            <a:endParaRPr lang="zh-CN" altLang="en-US" sz="240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80000"/>
          </a:bodyPr>
          <a:p>
            <a:pPr marL="590550">
              <a:buFont typeface="Wingdings" panose="05000000000000000000" charset="0"/>
              <a:buChar char="ü"/>
            </a:pPr>
            <a:r>
              <a:rPr lang="zh-CN" altLang="en-US" sz="2800">
                <a:sym typeface="+mn-ea"/>
              </a:rPr>
              <a:t>4. 无论诗性种属还是理性种属都可以形成</a:t>
            </a:r>
            <a:r>
              <a:rPr lang="zh-CN" altLang="en-US" sz="2800">
                <a:solidFill>
                  <a:srgbClr val="FF0000"/>
                </a:solidFill>
                <a:sym typeface="+mn-ea"/>
              </a:rPr>
              <a:t>比较关系</a:t>
            </a:r>
            <a:r>
              <a:rPr lang="zh-CN" altLang="en-US" sz="2800">
                <a:sym typeface="+mn-ea"/>
              </a:rPr>
              <a:t>，用来比较大小相等，以便进行判断和选择。</a:t>
            </a:r>
            <a:endParaRPr lang="zh-CN" altLang="en-US" sz="2800">
              <a:sym typeface="+mn-ea"/>
            </a:endParaRPr>
          </a:p>
          <a:p>
            <a:pPr marL="590550">
              <a:buFont typeface="Wingdings" panose="05000000000000000000" charset="0"/>
              <a:buChar char="ü"/>
            </a:pPr>
            <a:r>
              <a:rPr lang="zh-CN" altLang="en-US" sz="2800">
                <a:sym typeface="+mn-ea"/>
              </a:rPr>
              <a:t>5. 最后则是在理智种属的定义亦即概念（notio）基础上形成的</a:t>
            </a:r>
            <a:r>
              <a:rPr lang="zh-CN" altLang="en-US" sz="2800">
                <a:solidFill>
                  <a:srgbClr val="FF0000"/>
                </a:solidFill>
                <a:sym typeface="+mn-ea"/>
              </a:rPr>
              <a:t>逻辑关系</a:t>
            </a:r>
            <a:r>
              <a:rPr lang="zh-CN" altLang="en-US" sz="2800">
                <a:sym typeface="+mn-ea"/>
              </a:rPr>
              <a:t>：前件、后件和相斥，以及伴随和一致等。</a:t>
            </a:r>
            <a:endParaRPr lang="zh-CN" altLang="en-US" sz="2800"/>
          </a:p>
          <a:p>
            <a:r>
              <a:rPr lang="zh-CN" altLang="en-US" sz="2800">
                <a:sym typeface="+mn-ea"/>
              </a:rPr>
              <a:t>范畴法中还包括至关重要的一项即</a:t>
            </a:r>
            <a:r>
              <a:rPr lang="zh-CN" altLang="en-US" sz="2800">
                <a:solidFill>
                  <a:srgbClr val="FF0000"/>
                </a:solidFill>
                <a:sym typeface="+mn-ea"/>
              </a:rPr>
              <a:t>词源</a:t>
            </a:r>
            <a:r>
              <a:rPr lang="zh-CN" altLang="en-US" sz="2800">
                <a:sym typeface="+mn-ea"/>
              </a:rPr>
              <a:t>范畴，</a:t>
            </a:r>
            <a:endParaRPr lang="zh-CN" altLang="en-US" sz="2800">
              <a:sym typeface="+mn-ea"/>
            </a:endParaRPr>
          </a:p>
          <a:p>
            <a:pPr marL="590550">
              <a:buFont typeface="Wingdings" panose="05000000000000000000" charset="0"/>
              <a:buChar char="ü"/>
            </a:pPr>
            <a:r>
              <a:rPr lang="zh-CN" altLang="en-US" sz="2800">
                <a:sym typeface="+mn-ea"/>
              </a:rPr>
              <a:t>首先是</a:t>
            </a:r>
            <a:r>
              <a:rPr lang="zh-CN" altLang="en-US" sz="2800">
                <a:solidFill>
                  <a:srgbClr val="FF0000"/>
                </a:solidFill>
                <a:sym typeface="+mn-ea"/>
              </a:rPr>
              <a:t>界定事物本身、作为事物符号</a:t>
            </a:r>
            <a:r>
              <a:rPr lang="zh-CN" altLang="en-US" sz="2800">
                <a:sym typeface="+mn-ea"/>
              </a:rPr>
              <a:t>（</a:t>
            </a:r>
            <a:r>
              <a:rPr lang="zh-CN" altLang="en-US" sz="2800">
                <a:solidFill>
                  <a:srgbClr val="FF0000"/>
                </a:solidFill>
                <a:sym typeface="+mn-ea"/>
              </a:rPr>
              <a:t>nota</a:t>
            </a:r>
            <a:r>
              <a:rPr lang="zh-CN" altLang="en-US" sz="2800">
                <a:sym typeface="+mn-ea"/>
              </a:rPr>
              <a:t>）的</a:t>
            </a:r>
            <a:r>
              <a:rPr lang="zh-CN" altLang="en-US" sz="2800">
                <a:solidFill>
                  <a:srgbClr val="FF0000"/>
                </a:solidFill>
                <a:sym typeface="+mn-ea"/>
              </a:rPr>
              <a:t>词源</a:t>
            </a:r>
            <a:r>
              <a:rPr lang="zh-CN" altLang="en-US" sz="2800">
                <a:sym typeface="+mn-ea"/>
              </a:rPr>
              <a:t>（notatio），</a:t>
            </a:r>
            <a:endParaRPr lang="zh-CN" altLang="en-US" sz="2800">
              <a:sym typeface="+mn-ea"/>
            </a:endParaRPr>
          </a:p>
          <a:p>
            <a:pPr marL="590550">
              <a:buFont typeface="Wingdings" panose="05000000000000000000" charset="0"/>
              <a:buChar char="ü"/>
            </a:pPr>
            <a:r>
              <a:rPr lang="zh-CN" altLang="en-US" sz="2800">
                <a:sym typeface="+mn-ea"/>
              </a:rPr>
              <a:t>其次是</a:t>
            </a:r>
            <a:r>
              <a:rPr lang="zh-CN" altLang="en-US" sz="2800">
                <a:solidFill>
                  <a:srgbClr val="FF0000"/>
                </a:solidFill>
                <a:sym typeface="+mn-ea"/>
              </a:rPr>
              <a:t>标明事物相关范畴的词语变形</a:t>
            </a:r>
            <a:r>
              <a:rPr lang="zh-CN" altLang="en-US" sz="2800">
                <a:sym typeface="+mn-ea"/>
              </a:rPr>
              <a:t>（</a:t>
            </a:r>
            <a:r>
              <a:rPr lang="zh-CN" altLang="en-US" sz="2800">
                <a:solidFill>
                  <a:srgbClr val="FF0000"/>
                </a:solidFill>
                <a:sym typeface="+mn-ea"/>
              </a:rPr>
              <a:t>coniugatio</a:t>
            </a:r>
            <a:r>
              <a:rPr lang="zh-CN" altLang="en-US" sz="2800">
                <a:sym typeface="+mn-ea"/>
              </a:rPr>
              <a:t>），比如sapio，sapiens，sapienter等。</a:t>
            </a:r>
            <a:endParaRPr lang="zh-CN" altLang="en-US" sz="2800">
              <a:sym typeface="+mn-ea"/>
            </a:endParaRPr>
          </a:p>
          <a:p>
            <a:r>
              <a:rPr lang="zh-CN" altLang="en-US" sz="2800">
                <a:sym typeface="+mn-ea"/>
              </a:rPr>
              <a:t>因为</a:t>
            </a:r>
            <a:r>
              <a:rPr lang="zh-CN" altLang="en-US" sz="2800">
                <a:solidFill>
                  <a:srgbClr val="FF0000"/>
                </a:solidFill>
                <a:sym typeface="+mn-ea"/>
              </a:rPr>
              <a:t>词语是事物的符号</a:t>
            </a:r>
            <a:r>
              <a:rPr lang="zh-CN" altLang="en-US" sz="2800">
                <a:sym typeface="+mn-ea"/>
              </a:rPr>
              <a:t>，因而</a:t>
            </a:r>
            <a:r>
              <a:rPr lang="zh-CN" altLang="en-US" sz="2800">
                <a:solidFill>
                  <a:srgbClr val="FF0000"/>
                </a:solidFill>
                <a:sym typeface="+mn-ea"/>
              </a:rPr>
              <a:t>词源才是关于事物的真实叙述</a:t>
            </a:r>
            <a:r>
              <a:rPr lang="zh-CN" altLang="en-US" sz="2800">
                <a:sym typeface="+mn-ea"/>
              </a:rPr>
              <a:t>。</a:t>
            </a:r>
            <a:endParaRPr lang="zh-CN" altLang="en-US" sz="2800"/>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Lst>
</file>

<file path=ppt/tags/tag101.xml><?xml version="1.0" encoding="utf-8"?>
<p:tagLst xmlns:p="http://schemas.openxmlformats.org/presentationml/2006/main">
  <p:tag name="KSO_WM_BEAUTIFY_FLAG" val="#wm#"/>
  <p:tag name="KSO_WM_TEMPLATE_CATEGORY" val="custom"/>
  <p:tag name="KSO_WM_TEMPLATE_INDEX" val="20205081"/>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wm#"/>
  <p:tag name="KSO_WM_TEMPLATE_CATEGORY" val="custom"/>
  <p:tag name="KSO_WM_TEMPLATE_INDEX" val="20205081"/>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commondata" val="eyJoZGlkIjoiN2YzNjBkOTgyNWQ1YTMxYzM3MzMwNWFiODNmOWIzYWMifQ=="/>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wm#"/>
  <p:tag name="KSO_WM_TEMPLATE_CATEGORY" val="custom"/>
  <p:tag name="KSO_WM_TEMPLATE_INDEX" val="20205081"/>
</p:tagLst>
</file>

<file path=ppt/tags/tag98.xml><?xml version="1.0" encoding="utf-8"?>
<p:tagLst xmlns:p="http://schemas.openxmlformats.org/presentationml/2006/main">
  <p:tag name="KSO_WM_BEAUTIFY_FLAG" val="#wm#"/>
  <p:tag name="KSO_WM_TEMPLATE_CATEGORY" val="custom"/>
  <p:tag name="KSO_WM_TEMPLATE_INDEX" val="20205081"/>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9996</Words>
  <Application>WPS 演示</Application>
  <PresentationFormat>宽屏</PresentationFormat>
  <Paragraphs>198</Paragraphs>
  <Slides>38</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38</vt:i4>
      </vt:variant>
    </vt:vector>
  </HeadingPairs>
  <TitlesOfParts>
    <vt:vector size="46" baseType="lpstr">
      <vt:lpstr>Arial</vt:lpstr>
      <vt:lpstr>宋体</vt:lpstr>
      <vt:lpstr>Wingdings</vt:lpstr>
      <vt:lpstr>Wingdings</vt:lpstr>
      <vt:lpstr>微软雅黑</vt:lpstr>
      <vt:lpstr>Arial Unicode MS</vt:lpstr>
      <vt:lpstr>Calibri</vt:lpstr>
      <vt:lpstr>WPS</vt:lpstr>
      <vt:lpstr>维柯的范畴法</vt:lpstr>
      <vt:lpstr>维柯：发现的逻辑与判断的逻辑</vt:lpstr>
      <vt:lpstr>维柯的范畴法</vt:lpstr>
      <vt:lpstr>范畴法的定义</vt:lpstr>
      <vt:lpstr>问题-范畴-对象；共同范畴与特有范畴</vt:lpstr>
      <vt:lpstr>内在范畴与外在范畴 本身范畴和相关范畴</vt:lpstr>
      <vt:lpstr>PowerPoint 演示文稿</vt:lpstr>
      <vt:lpstr>根据维柯《新科学》而来的 范畴表重构</vt:lpstr>
      <vt:lpstr>PowerPoint 演示文稿</vt:lpstr>
      <vt:lpstr>维柯关于自然事物认识的范畴法</vt:lpstr>
      <vt:lpstr>PowerPoint 演示文稿</vt:lpstr>
      <vt:lpstr>维柯范畴法的开创性发现</vt:lpstr>
      <vt:lpstr>PowerPoint 演示文稿</vt:lpstr>
      <vt:lpstr>形而上学与逻辑学</vt:lpstr>
      <vt:lpstr>PowerPoint 演示文稿</vt:lpstr>
      <vt:lpstr>PowerPoint 演示文稿</vt:lpstr>
      <vt:lpstr>PowerPoint 演示文稿</vt:lpstr>
      <vt:lpstr>四、逻辑必然真、理论可靠真与实践类然真</vt:lpstr>
      <vt:lpstr>PowerPoint 演示文稿</vt:lpstr>
      <vt:lpstr>PowerPoint 演示文稿</vt:lpstr>
      <vt:lpstr>一、演说学还是修辞学？</vt:lpstr>
      <vt:lpstr>PowerPoint 演示文稿</vt:lpstr>
      <vt:lpstr>二、范畴法还是论题法？</vt:lpstr>
      <vt:lpstr>PowerPoint 演示文稿</vt:lpstr>
      <vt:lpstr>PowerPoint 演示文稿</vt:lpstr>
      <vt:lpstr>PowerPoint 演示文稿</vt:lpstr>
      <vt:lpstr>三、范畴法、批判法与综合法</vt:lpstr>
      <vt:lpstr>PowerPoint 演示文稿</vt:lpstr>
      <vt:lpstr>PowerPoint 演示文稿</vt:lpstr>
      <vt:lpstr>笛卡尔 排疑法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南山小勇</cp:lastModifiedBy>
  <cp:revision>179</cp:revision>
  <dcterms:created xsi:type="dcterms:W3CDTF">2019-06-19T02:08:00Z</dcterms:created>
  <dcterms:modified xsi:type="dcterms:W3CDTF">2024-04-28T01:33:11Z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E0E697B5749D413A99D7B6F57B447F68_13</vt:lpwstr>
  </property>
</Properties>
</file>