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1" r:id="rId3"/>
    <p:sldId id="257" r:id="rId4"/>
    <p:sldId id="290" r:id="rId5"/>
    <p:sldId id="285" r:id="rId6"/>
    <p:sldId id="286" r:id="rId7"/>
    <p:sldId id="287" r:id="rId8"/>
    <p:sldId id="288" r:id="rId9"/>
    <p:sldId id="289" r:id="rId10"/>
    <p:sldId id="262" r:id="rId11"/>
    <p:sldId id="261" r:id="rId12"/>
    <p:sldId id="280" r:id="rId13"/>
    <p:sldId id="265" r:id="rId14"/>
    <p:sldId id="266" r:id="rId15"/>
    <p:sldId id="283" r:id="rId16"/>
    <p:sldId id="272" r:id="rId17"/>
    <p:sldId id="279" r:id="rId18"/>
    <p:sldId id="270" r:id="rId19"/>
    <p:sldId id="292" r:id="rId20"/>
    <p:sldId id="271" r:id="rId21"/>
    <p:sldId id="284" r:id="rId22"/>
    <p:sldId id="269" r:id="rId23"/>
    <p:sldId id="293" r:id="rId24"/>
    <p:sldId id="278" r:id="rId25"/>
    <p:sldId id="273" r:id="rId26"/>
    <p:sldId id="274" r:id="rId27"/>
    <p:sldId id="275" r:id="rId28"/>
    <p:sldId id="282"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90"/>
    <p:restoredTop sz="96405"/>
  </p:normalViewPr>
  <p:slideViewPr>
    <p:cSldViewPr snapToGrid="0" snapToObjects="1">
      <p:cViewPr varScale="1">
        <p:scale>
          <a:sx n="124" d="100"/>
          <a:sy n="124" d="100"/>
        </p:scale>
        <p:origin x="3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848DB3-6E03-1D47-B1B2-0580C3692D3D}"/>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22DE6312-62C7-7945-9103-856FFED3D1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C118C0A6-CBF6-E448-9519-9E524C258CFE}"/>
              </a:ext>
            </a:extLst>
          </p:cNvPr>
          <p:cNvSpPr>
            <a:spLocks noGrp="1"/>
          </p:cNvSpPr>
          <p:nvPr>
            <p:ph type="dt" sz="half" idx="10"/>
          </p:nvPr>
        </p:nvSpPr>
        <p:spPr/>
        <p:txBody>
          <a:bodyPr/>
          <a:lstStyle/>
          <a:p>
            <a:fld id="{506D4484-36F7-C147-B790-F279E2318300}" type="datetimeFigureOut">
              <a:rPr kumimoji="1" lang="zh-CN" altLang="en-US" smtClean="0"/>
              <a:t>2024/4/28</a:t>
            </a:fld>
            <a:endParaRPr kumimoji="1" lang="zh-CN" altLang="en-US"/>
          </a:p>
        </p:txBody>
      </p:sp>
      <p:sp>
        <p:nvSpPr>
          <p:cNvPr id="5" name="页脚占位符 4">
            <a:extLst>
              <a:ext uri="{FF2B5EF4-FFF2-40B4-BE49-F238E27FC236}">
                <a16:creationId xmlns:a16="http://schemas.microsoft.com/office/drawing/2014/main" id="{8EEFF547-EEF2-A94C-BCE1-C1429C72F62D}"/>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9A26CE30-A9B2-8546-B58F-3E00886DD007}"/>
              </a:ext>
            </a:extLst>
          </p:cNvPr>
          <p:cNvSpPr>
            <a:spLocks noGrp="1"/>
          </p:cNvSpPr>
          <p:nvPr>
            <p:ph type="sldNum" sz="quarter" idx="12"/>
          </p:nvPr>
        </p:nvSpPr>
        <p:spPr/>
        <p:txBody>
          <a:bodyPr/>
          <a:lstStyle/>
          <a:p>
            <a:fld id="{D3AB39BE-E3F0-714E-AF1D-7C797BE2DF0C}" type="slidenum">
              <a:rPr kumimoji="1" lang="zh-CN" altLang="en-US" smtClean="0"/>
              <a:t>‹#›</a:t>
            </a:fld>
            <a:endParaRPr kumimoji="1" lang="zh-CN" altLang="en-US"/>
          </a:p>
        </p:txBody>
      </p:sp>
    </p:spTree>
    <p:extLst>
      <p:ext uri="{BB962C8B-B14F-4D97-AF65-F5344CB8AC3E}">
        <p14:creationId xmlns:p14="http://schemas.microsoft.com/office/powerpoint/2010/main" val="56189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50B7CD-F0C8-C842-8939-135D5A190A5E}"/>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0C1C873F-DB62-3247-A844-F17B3F9AB679}"/>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B6733C53-011E-084E-869B-15ABD34C9291}"/>
              </a:ext>
            </a:extLst>
          </p:cNvPr>
          <p:cNvSpPr>
            <a:spLocks noGrp="1"/>
          </p:cNvSpPr>
          <p:nvPr>
            <p:ph type="dt" sz="half" idx="10"/>
          </p:nvPr>
        </p:nvSpPr>
        <p:spPr/>
        <p:txBody>
          <a:bodyPr/>
          <a:lstStyle/>
          <a:p>
            <a:fld id="{506D4484-36F7-C147-B790-F279E2318300}" type="datetimeFigureOut">
              <a:rPr kumimoji="1" lang="zh-CN" altLang="en-US" smtClean="0"/>
              <a:t>2024/4/28</a:t>
            </a:fld>
            <a:endParaRPr kumimoji="1" lang="zh-CN" altLang="en-US"/>
          </a:p>
        </p:txBody>
      </p:sp>
      <p:sp>
        <p:nvSpPr>
          <p:cNvPr id="5" name="页脚占位符 4">
            <a:extLst>
              <a:ext uri="{FF2B5EF4-FFF2-40B4-BE49-F238E27FC236}">
                <a16:creationId xmlns:a16="http://schemas.microsoft.com/office/drawing/2014/main" id="{451EE42B-C359-1143-9077-D17680E138CE}"/>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B68AEAAD-F500-EC4B-AE04-6F3C78D76AA9}"/>
              </a:ext>
            </a:extLst>
          </p:cNvPr>
          <p:cNvSpPr>
            <a:spLocks noGrp="1"/>
          </p:cNvSpPr>
          <p:nvPr>
            <p:ph type="sldNum" sz="quarter" idx="12"/>
          </p:nvPr>
        </p:nvSpPr>
        <p:spPr/>
        <p:txBody>
          <a:bodyPr/>
          <a:lstStyle/>
          <a:p>
            <a:fld id="{D3AB39BE-E3F0-714E-AF1D-7C797BE2DF0C}" type="slidenum">
              <a:rPr kumimoji="1" lang="zh-CN" altLang="en-US" smtClean="0"/>
              <a:t>‹#›</a:t>
            </a:fld>
            <a:endParaRPr kumimoji="1" lang="zh-CN" altLang="en-US"/>
          </a:p>
        </p:txBody>
      </p:sp>
    </p:spTree>
    <p:extLst>
      <p:ext uri="{BB962C8B-B14F-4D97-AF65-F5344CB8AC3E}">
        <p14:creationId xmlns:p14="http://schemas.microsoft.com/office/powerpoint/2010/main" val="2465163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3B74B97B-2AF2-1544-84A1-37A60BF6C51C}"/>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2059F105-4356-AE47-8190-D849F7277524}"/>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F13ED2EE-59FE-844F-B6A2-B1A1016E6DE3}"/>
              </a:ext>
            </a:extLst>
          </p:cNvPr>
          <p:cNvSpPr>
            <a:spLocks noGrp="1"/>
          </p:cNvSpPr>
          <p:nvPr>
            <p:ph type="dt" sz="half" idx="10"/>
          </p:nvPr>
        </p:nvSpPr>
        <p:spPr/>
        <p:txBody>
          <a:bodyPr/>
          <a:lstStyle/>
          <a:p>
            <a:fld id="{506D4484-36F7-C147-B790-F279E2318300}" type="datetimeFigureOut">
              <a:rPr kumimoji="1" lang="zh-CN" altLang="en-US" smtClean="0"/>
              <a:t>2024/4/28</a:t>
            </a:fld>
            <a:endParaRPr kumimoji="1" lang="zh-CN" altLang="en-US"/>
          </a:p>
        </p:txBody>
      </p:sp>
      <p:sp>
        <p:nvSpPr>
          <p:cNvPr id="5" name="页脚占位符 4">
            <a:extLst>
              <a:ext uri="{FF2B5EF4-FFF2-40B4-BE49-F238E27FC236}">
                <a16:creationId xmlns:a16="http://schemas.microsoft.com/office/drawing/2014/main" id="{90637286-573C-9342-AC4F-CC41A79CB8F2}"/>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60DB89C5-D434-8B47-A1D0-622D7BC85094}"/>
              </a:ext>
            </a:extLst>
          </p:cNvPr>
          <p:cNvSpPr>
            <a:spLocks noGrp="1"/>
          </p:cNvSpPr>
          <p:nvPr>
            <p:ph type="sldNum" sz="quarter" idx="12"/>
          </p:nvPr>
        </p:nvSpPr>
        <p:spPr/>
        <p:txBody>
          <a:bodyPr/>
          <a:lstStyle/>
          <a:p>
            <a:fld id="{D3AB39BE-E3F0-714E-AF1D-7C797BE2DF0C}" type="slidenum">
              <a:rPr kumimoji="1" lang="zh-CN" altLang="en-US" smtClean="0"/>
              <a:t>‹#›</a:t>
            </a:fld>
            <a:endParaRPr kumimoji="1" lang="zh-CN" altLang="en-US"/>
          </a:p>
        </p:txBody>
      </p:sp>
    </p:spTree>
    <p:extLst>
      <p:ext uri="{BB962C8B-B14F-4D97-AF65-F5344CB8AC3E}">
        <p14:creationId xmlns:p14="http://schemas.microsoft.com/office/powerpoint/2010/main" val="472356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95025E-BEFE-6746-80C3-5C388F72E4E9}"/>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7BB35AD9-FAF4-8247-8D4A-A017409F797B}"/>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ECE176E6-BB95-E446-BD0D-AA580ABD1F03}"/>
              </a:ext>
            </a:extLst>
          </p:cNvPr>
          <p:cNvSpPr>
            <a:spLocks noGrp="1"/>
          </p:cNvSpPr>
          <p:nvPr>
            <p:ph type="dt" sz="half" idx="10"/>
          </p:nvPr>
        </p:nvSpPr>
        <p:spPr/>
        <p:txBody>
          <a:bodyPr/>
          <a:lstStyle/>
          <a:p>
            <a:fld id="{506D4484-36F7-C147-B790-F279E2318300}" type="datetimeFigureOut">
              <a:rPr kumimoji="1" lang="zh-CN" altLang="en-US" smtClean="0"/>
              <a:t>2024/4/28</a:t>
            </a:fld>
            <a:endParaRPr kumimoji="1" lang="zh-CN" altLang="en-US"/>
          </a:p>
        </p:txBody>
      </p:sp>
      <p:sp>
        <p:nvSpPr>
          <p:cNvPr id="5" name="页脚占位符 4">
            <a:extLst>
              <a:ext uri="{FF2B5EF4-FFF2-40B4-BE49-F238E27FC236}">
                <a16:creationId xmlns:a16="http://schemas.microsoft.com/office/drawing/2014/main" id="{9DE9DDDE-4742-5345-AF62-16A1B5BD440D}"/>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B7E38164-B884-E944-87FE-F826328EE023}"/>
              </a:ext>
            </a:extLst>
          </p:cNvPr>
          <p:cNvSpPr>
            <a:spLocks noGrp="1"/>
          </p:cNvSpPr>
          <p:nvPr>
            <p:ph type="sldNum" sz="quarter" idx="12"/>
          </p:nvPr>
        </p:nvSpPr>
        <p:spPr/>
        <p:txBody>
          <a:bodyPr/>
          <a:lstStyle/>
          <a:p>
            <a:fld id="{D3AB39BE-E3F0-714E-AF1D-7C797BE2DF0C}" type="slidenum">
              <a:rPr kumimoji="1" lang="zh-CN" altLang="en-US" smtClean="0"/>
              <a:t>‹#›</a:t>
            </a:fld>
            <a:endParaRPr kumimoji="1" lang="zh-CN" altLang="en-US"/>
          </a:p>
        </p:txBody>
      </p:sp>
    </p:spTree>
    <p:extLst>
      <p:ext uri="{BB962C8B-B14F-4D97-AF65-F5344CB8AC3E}">
        <p14:creationId xmlns:p14="http://schemas.microsoft.com/office/powerpoint/2010/main" val="3384545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C050C3-81FD-2149-842D-97CC4DE8BDB8}"/>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2F3C26FF-239C-D249-8FC1-341A3E64A0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id="{3C50E1EE-ED88-AE48-9116-85DA83101C19}"/>
              </a:ext>
            </a:extLst>
          </p:cNvPr>
          <p:cNvSpPr>
            <a:spLocks noGrp="1"/>
          </p:cNvSpPr>
          <p:nvPr>
            <p:ph type="dt" sz="half" idx="10"/>
          </p:nvPr>
        </p:nvSpPr>
        <p:spPr/>
        <p:txBody>
          <a:bodyPr/>
          <a:lstStyle/>
          <a:p>
            <a:fld id="{506D4484-36F7-C147-B790-F279E2318300}" type="datetimeFigureOut">
              <a:rPr kumimoji="1" lang="zh-CN" altLang="en-US" smtClean="0"/>
              <a:t>2024/4/28</a:t>
            </a:fld>
            <a:endParaRPr kumimoji="1" lang="zh-CN" altLang="en-US"/>
          </a:p>
        </p:txBody>
      </p:sp>
      <p:sp>
        <p:nvSpPr>
          <p:cNvPr id="5" name="页脚占位符 4">
            <a:extLst>
              <a:ext uri="{FF2B5EF4-FFF2-40B4-BE49-F238E27FC236}">
                <a16:creationId xmlns:a16="http://schemas.microsoft.com/office/drawing/2014/main" id="{04EBEF2E-F774-904C-903A-AAA51CF5BE04}"/>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4A3303C6-FAEC-F147-BA26-E7458E49B97E}"/>
              </a:ext>
            </a:extLst>
          </p:cNvPr>
          <p:cNvSpPr>
            <a:spLocks noGrp="1"/>
          </p:cNvSpPr>
          <p:nvPr>
            <p:ph type="sldNum" sz="quarter" idx="12"/>
          </p:nvPr>
        </p:nvSpPr>
        <p:spPr/>
        <p:txBody>
          <a:bodyPr/>
          <a:lstStyle/>
          <a:p>
            <a:fld id="{D3AB39BE-E3F0-714E-AF1D-7C797BE2DF0C}" type="slidenum">
              <a:rPr kumimoji="1" lang="zh-CN" altLang="en-US" smtClean="0"/>
              <a:t>‹#›</a:t>
            </a:fld>
            <a:endParaRPr kumimoji="1" lang="zh-CN" altLang="en-US"/>
          </a:p>
        </p:txBody>
      </p:sp>
    </p:spTree>
    <p:extLst>
      <p:ext uri="{BB962C8B-B14F-4D97-AF65-F5344CB8AC3E}">
        <p14:creationId xmlns:p14="http://schemas.microsoft.com/office/powerpoint/2010/main" val="130968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93E0D9-0170-0D41-8770-0C93283C88F8}"/>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4F7D13BF-2E37-1D42-BC18-0642786FA20A}"/>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a16="http://schemas.microsoft.com/office/drawing/2014/main" id="{2C8E9611-D46F-1044-9FBB-FA36146CE78B}"/>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a16="http://schemas.microsoft.com/office/drawing/2014/main" id="{60A087B5-CAA3-0E45-8395-41E939E78951}"/>
              </a:ext>
            </a:extLst>
          </p:cNvPr>
          <p:cNvSpPr>
            <a:spLocks noGrp="1"/>
          </p:cNvSpPr>
          <p:nvPr>
            <p:ph type="dt" sz="half" idx="10"/>
          </p:nvPr>
        </p:nvSpPr>
        <p:spPr/>
        <p:txBody>
          <a:bodyPr/>
          <a:lstStyle/>
          <a:p>
            <a:fld id="{506D4484-36F7-C147-B790-F279E2318300}" type="datetimeFigureOut">
              <a:rPr kumimoji="1" lang="zh-CN" altLang="en-US" smtClean="0"/>
              <a:t>2024/4/28</a:t>
            </a:fld>
            <a:endParaRPr kumimoji="1" lang="zh-CN" altLang="en-US"/>
          </a:p>
        </p:txBody>
      </p:sp>
      <p:sp>
        <p:nvSpPr>
          <p:cNvPr id="6" name="页脚占位符 5">
            <a:extLst>
              <a:ext uri="{FF2B5EF4-FFF2-40B4-BE49-F238E27FC236}">
                <a16:creationId xmlns:a16="http://schemas.microsoft.com/office/drawing/2014/main" id="{839DE3AE-44A4-C346-9774-A5E169BAD3CE}"/>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21EE7B0A-E621-C04D-B92C-CAC5DAC7CB4D}"/>
              </a:ext>
            </a:extLst>
          </p:cNvPr>
          <p:cNvSpPr>
            <a:spLocks noGrp="1"/>
          </p:cNvSpPr>
          <p:nvPr>
            <p:ph type="sldNum" sz="quarter" idx="12"/>
          </p:nvPr>
        </p:nvSpPr>
        <p:spPr/>
        <p:txBody>
          <a:bodyPr/>
          <a:lstStyle/>
          <a:p>
            <a:fld id="{D3AB39BE-E3F0-714E-AF1D-7C797BE2DF0C}" type="slidenum">
              <a:rPr kumimoji="1" lang="zh-CN" altLang="en-US" smtClean="0"/>
              <a:t>‹#›</a:t>
            </a:fld>
            <a:endParaRPr kumimoji="1" lang="zh-CN" altLang="en-US"/>
          </a:p>
        </p:txBody>
      </p:sp>
    </p:spTree>
    <p:extLst>
      <p:ext uri="{BB962C8B-B14F-4D97-AF65-F5344CB8AC3E}">
        <p14:creationId xmlns:p14="http://schemas.microsoft.com/office/powerpoint/2010/main" val="113798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1936AE-40A6-EC45-81D8-942D9E05F6EE}"/>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FED8C2EF-B9EB-5F4E-B27E-D21F08BCD6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id="{156BC9B0-1A8E-9648-846B-6B5DEDB2FCC1}"/>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a16="http://schemas.microsoft.com/office/drawing/2014/main" id="{D85C80B6-A594-E348-8BCD-EBB0E27468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id="{8D719357-35CE-4D4B-BE72-BC034A99A877}"/>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a16="http://schemas.microsoft.com/office/drawing/2014/main" id="{91F76A48-E358-4642-B2D4-0AD0F3EB2048}"/>
              </a:ext>
            </a:extLst>
          </p:cNvPr>
          <p:cNvSpPr>
            <a:spLocks noGrp="1"/>
          </p:cNvSpPr>
          <p:nvPr>
            <p:ph type="dt" sz="half" idx="10"/>
          </p:nvPr>
        </p:nvSpPr>
        <p:spPr/>
        <p:txBody>
          <a:bodyPr/>
          <a:lstStyle/>
          <a:p>
            <a:fld id="{506D4484-36F7-C147-B790-F279E2318300}" type="datetimeFigureOut">
              <a:rPr kumimoji="1" lang="zh-CN" altLang="en-US" smtClean="0"/>
              <a:t>2024/4/28</a:t>
            </a:fld>
            <a:endParaRPr kumimoji="1" lang="zh-CN" altLang="en-US"/>
          </a:p>
        </p:txBody>
      </p:sp>
      <p:sp>
        <p:nvSpPr>
          <p:cNvPr id="8" name="页脚占位符 7">
            <a:extLst>
              <a:ext uri="{FF2B5EF4-FFF2-40B4-BE49-F238E27FC236}">
                <a16:creationId xmlns:a16="http://schemas.microsoft.com/office/drawing/2014/main" id="{6B112480-A850-F140-B76F-E20FE03787D4}"/>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CB9CA047-7A92-CC4D-8FF2-046EA8C04B46}"/>
              </a:ext>
            </a:extLst>
          </p:cNvPr>
          <p:cNvSpPr>
            <a:spLocks noGrp="1"/>
          </p:cNvSpPr>
          <p:nvPr>
            <p:ph type="sldNum" sz="quarter" idx="12"/>
          </p:nvPr>
        </p:nvSpPr>
        <p:spPr/>
        <p:txBody>
          <a:bodyPr/>
          <a:lstStyle/>
          <a:p>
            <a:fld id="{D3AB39BE-E3F0-714E-AF1D-7C797BE2DF0C}" type="slidenum">
              <a:rPr kumimoji="1" lang="zh-CN" altLang="en-US" smtClean="0"/>
              <a:t>‹#›</a:t>
            </a:fld>
            <a:endParaRPr kumimoji="1" lang="zh-CN" altLang="en-US"/>
          </a:p>
        </p:txBody>
      </p:sp>
    </p:spTree>
    <p:extLst>
      <p:ext uri="{BB962C8B-B14F-4D97-AF65-F5344CB8AC3E}">
        <p14:creationId xmlns:p14="http://schemas.microsoft.com/office/powerpoint/2010/main" val="253784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49402D-D659-6C40-B1B4-B6D51090090E}"/>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B778C177-094E-E643-9EFD-C0ECC9E122FE}"/>
              </a:ext>
            </a:extLst>
          </p:cNvPr>
          <p:cNvSpPr>
            <a:spLocks noGrp="1"/>
          </p:cNvSpPr>
          <p:nvPr>
            <p:ph type="dt" sz="half" idx="10"/>
          </p:nvPr>
        </p:nvSpPr>
        <p:spPr/>
        <p:txBody>
          <a:bodyPr/>
          <a:lstStyle/>
          <a:p>
            <a:fld id="{506D4484-36F7-C147-B790-F279E2318300}" type="datetimeFigureOut">
              <a:rPr kumimoji="1" lang="zh-CN" altLang="en-US" smtClean="0"/>
              <a:t>2024/4/28</a:t>
            </a:fld>
            <a:endParaRPr kumimoji="1" lang="zh-CN" altLang="en-US"/>
          </a:p>
        </p:txBody>
      </p:sp>
      <p:sp>
        <p:nvSpPr>
          <p:cNvPr id="4" name="页脚占位符 3">
            <a:extLst>
              <a:ext uri="{FF2B5EF4-FFF2-40B4-BE49-F238E27FC236}">
                <a16:creationId xmlns:a16="http://schemas.microsoft.com/office/drawing/2014/main" id="{EF986930-1B08-F744-92D9-343AF76481B0}"/>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id="{2B22D58B-92B2-C449-91B3-A7C2C4FFF4E7}"/>
              </a:ext>
            </a:extLst>
          </p:cNvPr>
          <p:cNvSpPr>
            <a:spLocks noGrp="1"/>
          </p:cNvSpPr>
          <p:nvPr>
            <p:ph type="sldNum" sz="quarter" idx="12"/>
          </p:nvPr>
        </p:nvSpPr>
        <p:spPr/>
        <p:txBody>
          <a:bodyPr/>
          <a:lstStyle/>
          <a:p>
            <a:fld id="{D3AB39BE-E3F0-714E-AF1D-7C797BE2DF0C}" type="slidenum">
              <a:rPr kumimoji="1" lang="zh-CN" altLang="en-US" smtClean="0"/>
              <a:t>‹#›</a:t>
            </a:fld>
            <a:endParaRPr kumimoji="1" lang="zh-CN" altLang="en-US"/>
          </a:p>
        </p:txBody>
      </p:sp>
    </p:spTree>
    <p:extLst>
      <p:ext uri="{BB962C8B-B14F-4D97-AF65-F5344CB8AC3E}">
        <p14:creationId xmlns:p14="http://schemas.microsoft.com/office/powerpoint/2010/main" val="2317872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6E15C614-C742-0945-9D4B-9FE8EBF1F821}"/>
              </a:ext>
            </a:extLst>
          </p:cNvPr>
          <p:cNvSpPr>
            <a:spLocks noGrp="1"/>
          </p:cNvSpPr>
          <p:nvPr>
            <p:ph type="dt" sz="half" idx="10"/>
          </p:nvPr>
        </p:nvSpPr>
        <p:spPr/>
        <p:txBody>
          <a:bodyPr/>
          <a:lstStyle/>
          <a:p>
            <a:fld id="{506D4484-36F7-C147-B790-F279E2318300}" type="datetimeFigureOut">
              <a:rPr kumimoji="1" lang="zh-CN" altLang="en-US" smtClean="0"/>
              <a:t>2024/4/28</a:t>
            </a:fld>
            <a:endParaRPr kumimoji="1" lang="zh-CN" altLang="en-US"/>
          </a:p>
        </p:txBody>
      </p:sp>
      <p:sp>
        <p:nvSpPr>
          <p:cNvPr id="3" name="页脚占位符 2">
            <a:extLst>
              <a:ext uri="{FF2B5EF4-FFF2-40B4-BE49-F238E27FC236}">
                <a16:creationId xmlns:a16="http://schemas.microsoft.com/office/drawing/2014/main" id="{A81FACA5-212F-1949-8867-40A92FA9440D}"/>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30A8026E-89F2-1C47-8EDA-F9EAC2E91E35}"/>
              </a:ext>
            </a:extLst>
          </p:cNvPr>
          <p:cNvSpPr>
            <a:spLocks noGrp="1"/>
          </p:cNvSpPr>
          <p:nvPr>
            <p:ph type="sldNum" sz="quarter" idx="12"/>
          </p:nvPr>
        </p:nvSpPr>
        <p:spPr/>
        <p:txBody>
          <a:bodyPr/>
          <a:lstStyle/>
          <a:p>
            <a:fld id="{D3AB39BE-E3F0-714E-AF1D-7C797BE2DF0C}" type="slidenum">
              <a:rPr kumimoji="1" lang="zh-CN" altLang="en-US" smtClean="0"/>
              <a:t>‹#›</a:t>
            </a:fld>
            <a:endParaRPr kumimoji="1" lang="zh-CN" altLang="en-US"/>
          </a:p>
        </p:txBody>
      </p:sp>
    </p:spTree>
    <p:extLst>
      <p:ext uri="{BB962C8B-B14F-4D97-AF65-F5344CB8AC3E}">
        <p14:creationId xmlns:p14="http://schemas.microsoft.com/office/powerpoint/2010/main" val="2332017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FA725D-DBC5-3441-991D-440C7395095F}"/>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868E2F0D-A759-7F4B-B2DB-24EE4F58C3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a16="http://schemas.microsoft.com/office/drawing/2014/main" id="{918D71D0-903C-7D46-B404-10EED21F1D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AC46FD76-AC4B-8149-9E1C-BC215B6681AC}"/>
              </a:ext>
            </a:extLst>
          </p:cNvPr>
          <p:cNvSpPr>
            <a:spLocks noGrp="1"/>
          </p:cNvSpPr>
          <p:nvPr>
            <p:ph type="dt" sz="half" idx="10"/>
          </p:nvPr>
        </p:nvSpPr>
        <p:spPr/>
        <p:txBody>
          <a:bodyPr/>
          <a:lstStyle/>
          <a:p>
            <a:fld id="{506D4484-36F7-C147-B790-F279E2318300}" type="datetimeFigureOut">
              <a:rPr kumimoji="1" lang="zh-CN" altLang="en-US" smtClean="0"/>
              <a:t>2024/4/28</a:t>
            </a:fld>
            <a:endParaRPr kumimoji="1" lang="zh-CN" altLang="en-US"/>
          </a:p>
        </p:txBody>
      </p:sp>
      <p:sp>
        <p:nvSpPr>
          <p:cNvPr id="6" name="页脚占位符 5">
            <a:extLst>
              <a:ext uri="{FF2B5EF4-FFF2-40B4-BE49-F238E27FC236}">
                <a16:creationId xmlns:a16="http://schemas.microsoft.com/office/drawing/2014/main" id="{58764A3E-4777-284E-9F8A-8AEDD939708E}"/>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A50896ED-CBB3-B74C-B68C-F8A65FC4D5E8}"/>
              </a:ext>
            </a:extLst>
          </p:cNvPr>
          <p:cNvSpPr>
            <a:spLocks noGrp="1"/>
          </p:cNvSpPr>
          <p:nvPr>
            <p:ph type="sldNum" sz="quarter" idx="12"/>
          </p:nvPr>
        </p:nvSpPr>
        <p:spPr/>
        <p:txBody>
          <a:bodyPr/>
          <a:lstStyle/>
          <a:p>
            <a:fld id="{D3AB39BE-E3F0-714E-AF1D-7C797BE2DF0C}" type="slidenum">
              <a:rPr kumimoji="1" lang="zh-CN" altLang="en-US" smtClean="0"/>
              <a:t>‹#›</a:t>
            </a:fld>
            <a:endParaRPr kumimoji="1" lang="zh-CN" altLang="en-US"/>
          </a:p>
        </p:txBody>
      </p:sp>
    </p:spTree>
    <p:extLst>
      <p:ext uri="{BB962C8B-B14F-4D97-AF65-F5344CB8AC3E}">
        <p14:creationId xmlns:p14="http://schemas.microsoft.com/office/powerpoint/2010/main" val="1643605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C9EAF6-20E6-434C-BBF8-3D217EA3E7F8}"/>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335E8466-9AA3-C347-B6D1-77AABEF5D5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id="{CB817039-0B53-0B4E-B692-742261E38D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25D91F84-81F5-E344-8215-8826E4FF46A7}"/>
              </a:ext>
            </a:extLst>
          </p:cNvPr>
          <p:cNvSpPr>
            <a:spLocks noGrp="1"/>
          </p:cNvSpPr>
          <p:nvPr>
            <p:ph type="dt" sz="half" idx="10"/>
          </p:nvPr>
        </p:nvSpPr>
        <p:spPr/>
        <p:txBody>
          <a:bodyPr/>
          <a:lstStyle/>
          <a:p>
            <a:fld id="{506D4484-36F7-C147-B790-F279E2318300}" type="datetimeFigureOut">
              <a:rPr kumimoji="1" lang="zh-CN" altLang="en-US" smtClean="0"/>
              <a:t>2024/4/28</a:t>
            </a:fld>
            <a:endParaRPr kumimoji="1" lang="zh-CN" altLang="en-US"/>
          </a:p>
        </p:txBody>
      </p:sp>
      <p:sp>
        <p:nvSpPr>
          <p:cNvPr id="6" name="页脚占位符 5">
            <a:extLst>
              <a:ext uri="{FF2B5EF4-FFF2-40B4-BE49-F238E27FC236}">
                <a16:creationId xmlns:a16="http://schemas.microsoft.com/office/drawing/2014/main" id="{79A7EC58-A096-C941-9581-C0AF28E37014}"/>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232B2D0F-583C-BE4F-8592-900EBE1E3A7B}"/>
              </a:ext>
            </a:extLst>
          </p:cNvPr>
          <p:cNvSpPr>
            <a:spLocks noGrp="1"/>
          </p:cNvSpPr>
          <p:nvPr>
            <p:ph type="sldNum" sz="quarter" idx="12"/>
          </p:nvPr>
        </p:nvSpPr>
        <p:spPr/>
        <p:txBody>
          <a:bodyPr/>
          <a:lstStyle/>
          <a:p>
            <a:fld id="{D3AB39BE-E3F0-714E-AF1D-7C797BE2DF0C}" type="slidenum">
              <a:rPr kumimoji="1" lang="zh-CN" altLang="en-US" smtClean="0"/>
              <a:t>‹#›</a:t>
            </a:fld>
            <a:endParaRPr kumimoji="1" lang="zh-CN" altLang="en-US"/>
          </a:p>
        </p:txBody>
      </p:sp>
    </p:spTree>
    <p:extLst>
      <p:ext uri="{BB962C8B-B14F-4D97-AF65-F5344CB8AC3E}">
        <p14:creationId xmlns:p14="http://schemas.microsoft.com/office/powerpoint/2010/main" val="4276180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9E77872B-A481-354C-8181-E96F9F3F61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1E7124E3-767E-A444-8A43-13307CD806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0BF3E075-F128-4445-B1B0-9A2F16553D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D4484-36F7-C147-B790-F279E2318300}" type="datetimeFigureOut">
              <a:rPr kumimoji="1" lang="zh-CN" altLang="en-US" smtClean="0"/>
              <a:t>2024/4/28</a:t>
            </a:fld>
            <a:endParaRPr kumimoji="1" lang="zh-CN" altLang="en-US"/>
          </a:p>
        </p:txBody>
      </p:sp>
      <p:sp>
        <p:nvSpPr>
          <p:cNvPr id="5" name="页脚占位符 4">
            <a:extLst>
              <a:ext uri="{FF2B5EF4-FFF2-40B4-BE49-F238E27FC236}">
                <a16:creationId xmlns:a16="http://schemas.microsoft.com/office/drawing/2014/main" id="{0CB73B3F-0C4E-B741-A711-DB35796097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id="{5D76AE86-BC10-CB49-BD04-4C15E400A6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B39BE-E3F0-714E-AF1D-7C797BE2DF0C}" type="slidenum">
              <a:rPr kumimoji="1" lang="zh-CN" altLang="en-US" smtClean="0"/>
              <a:t>‹#›</a:t>
            </a:fld>
            <a:endParaRPr kumimoji="1" lang="zh-CN" altLang="en-US"/>
          </a:p>
        </p:txBody>
      </p:sp>
    </p:spTree>
    <p:extLst>
      <p:ext uri="{BB962C8B-B14F-4D97-AF65-F5344CB8AC3E}">
        <p14:creationId xmlns:p14="http://schemas.microsoft.com/office/powerpoint/2010/main" val="533474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4CCC47-CD61-E940-8893-B8BE26FBE14F}"/>
              </a:ext>
            </a:extLst>
          </p:cNvPr>
          <p:cNvSpPr>
            <a:spLocks noGrp="1"/>
          </p:cNvSpPr>
          <p:nvPr>
            <p:ph type="ctrTitle"/>
          </p:nvPr>
        </p:nvSpPr>
        <p:spPr>
          <a:xfrm>
            <a:off x="1524000" y="856034"/>
            <a:ext cx="9144000" cy="2916576"/>
          </a:xfrm>
        </p:spPr>
        <p:txBody>
          <a:bodyPr>
            <a:normAutofit fontScale="90000"/>
          </a:bodyPr>
          <a:lstStyle/>
          <a:p>
            <a:br>
              <a:rPr lang="en-US" altLang="zh-CN" sz="2200" b="1" dirty="0">
                <a:latin typeface="KaiTi" panose="02010609060101010101" pitchFamily="49" charset="-122"/>
                <a:ea typeface="KaiTi" panose="02010609060101010101" pitchFamily="49" charset="-122"/>
              </a:rPr>
            </a:br>
            <a:br>
              <a:rPr lang="en-US" altLang="zh-CN" b="1" dirty="0">
                <a:latin typeface="KaiTi" panose="02010609060101010101" pitchFamily="49" charset="-122"/>
                <a:ea typeface="KaiTi" panose="02010609060101010101" pitchFamily="49" charset="-122"/>
              </a:rPr>
            </a:br>
            <a:br>
              <a:rPr lang="en-US" altLang="zh-CN" b="1" dirty="0">
                <a:latin typeface="KaiTi" panose="02010609060101010101" pitchFamily="49" charset="-122"/>
                <a:ea typeface="KaiTi" panose="02010609060101010101" pitchFamily="49" charset="-122"/>
              </a:rPr>
            </a:br>
            <a:br>
              <a:rPr lang="en-US" altLang="zh-CN" b="1" dirty="0">
                <a:latin typeface="KaiTi" panose="02010609060101010101" pitchFamily="49" charset="-122"/>
                <a:ea typeface="KaiTi" panose="02010609060101010101" pitchFamily="49" charset="-122"/>
              </a:rPr>
            </a:br>
            <a:br>
              <a:rPr lang="en-US" altLang="zh-CN" b="1" dirty="0">
                <a:latin typeface="KaiTi" panose="02010609060101010101" pitchFamily="49" charset="-122"/>
                <a:ea typeface="KaiTi" panose="02010609060101010101" pitchFamily="49" charset="-122"/>
              </a:rPr>
            </a:br>
            <a:br>
              <a:rPr lang="en-US" altLang="zh-CN" b="1" dirty="0">
                <a:latin typeface="KaiTi" panose="02010609060101010101" pitchFamily="49" charset="-122"/>
                <a:ea typeface="KaiTi" panose="02010609060101010101" pitchFamily="49" charset="-122"/>
              </a:rPr>
            </a:br>
            <a:br>
              <a:rPr lang="en-US" altLang="zh-CN" b="1" dirty="0">
                <a:latin typeface="KaiTi" panose="02010609060101010101" pitchFamily="49" charset="-122"/>
                <a:ea typeface="KaiTi" panose="02010609060101010101" pitchFamily="49" charset="-122"/>
              </a:rPr>
            </a:br>
            <a:br>
              <a:rPr lang="en-US" altLang="zh-CN" b="1" dirty="0">
                <a:latin typeface="KaiTi" panose="02010609060101010101" pitchFamily="49" charset="-122"/>
                <a:ea typeface="KaiTi" panose="02010609060101010101" pitchFamily="49" charset="-122"/>
              </a:rPr>
            </a:br>
            <a:br>
              <a:rPr lang="zh-CN" altLang="en-US" sz="3600" dirty="0"/>
            </a:br>
            <a:br>
              <a:rPr lang="en-US" altLang="zh-CN" b="1" dirty="0">
                <a:latin typeface="KaiTi" panose="02010609060101010101" pitchFamily="49" charset="-122"/>
                <a:ea typeface="KaiTi" panose="02010609060101010101" pitchFamily="49" charset="-122"/>
              </a:rPr>
            </a:br>
            <a:r>
              <a:rPr lang="en-US" altLang="zh-CN" b="1" dirty="0">
                <a:latin typeface="Times New Roman" panose="02020603050405020304" pitchFamily="18" charset="0"/>
                <a:cs typeface="Times New Roman" panose="02020603050405020304" pitchFamily="18" charset="0"/>
              </a:rPr>
              <a:t>Primitive Normativity and Disposition</a:t>
            </a:r>
            <a:br>
              <a:rPr lang="zh-CN" altLang="en-US" dirty="0"/>
            </a:br>
            <a:r>
              <a:rPr kumimoji="1" lang="zh-CN" altLang="en-US" dirty="0">
                <a:latin typeface="KaiTi" panose="02010609060101010101" pitchFamily="49" charset="-122"/>
                <a:ea typeface="KaiTi" panose="02010609060101010101" pitchFamily="49" charset="-122"/>
              </a:rPr>
              <a:t>             </a:t>
            </a:r>
            <a:endParaRPr kumimoji="1" lang="zh-CN" altLang="en-US" sz="3200" dirty="0">
              <a:latin typeface="KaiTi" panose="02010609060101010101" pitchFamily="49" charset="-122"/>
              <a:ea typeface="KaiTi" panose="02010609060101010101" pitchFamily="49" charset="-122"/>
            </a:endParaRPr>
          </a:p>
        </p:txBody>
      </p:sp>
      <p:sp>
        <p:nvSpPr>
          <p:cNvPr id="3" name="副标题 2">
            <a:extLst>
              <a:ext uri="{FF2B5EF4-FFF2-40B4-BE49-F238E27FC236}">
                <a16:creationId xmlns:a16="http://schemas.microsoft.com/office/drawing/2014/main" id="{CD189344-CB18-9D42-B718-3E5686165A24}"/>
              </a:ext>
            </a:extLst>
          </p:cNvPr>
          <p:cNvSpPr>
            <a:spLocks noGrp="1"/>
          </p:cNvSpPr>
          <p:nvPr>
            <p:ph type="subTitle" idx="1"/>
          </p:nvPr>
        </p:nvSpPr>
        <p:spPr>
          <a:xfrm>
            <a:off x="1524000" y="4263519"/>
            <a:ext cx="9144000" cy="1655762"/>
          </a:xfrm>
        </p:spPr>
        <p:txBody>
          <a:bodyPr/>
          <a:lstStyle/>
          <a:p>
            <a:r>
              <a:rPr kumimoji="1" lang="en-US" altLang="zh-CN" dirty="0">
                <a:latin typeface="Songti SC" panose="02010600040101010101" pitchFamily="2" charset="-122"/>
                <a:ea typeface="Songti SC" panose="02010600040101010101" pitchFamily="2" charset="-122"/>
                <a:cs typeface="Times New Roman" panose="02020603050405020304" pitchFamily="18" charset="0"/>
              </a:rPr>
              <a:t>Haiqiang Dai</a:t>
            </a:r>
          </a:p>
          <a:p>
            <a:r>
              <a:rPr kumimoji="1" lang="en-US" altLang="zh-CN" dirty="0">
                <a:latin typeface="Songti SC" panose="02010600040101010101" pitchFamily="2" charset="-122"/>
                <a:ea typeface="Songti SC" panose="02010600040101010101" pitchFamily="2" charset="-122"/>
                <a:cs typeface="Times New Roman" panose="02020603050405020304" pitchFamily="18" charset="0"/>
              </a:rPr>
              <a:t>Beijing Normal University</a:t>
            </a:r>
          </a:p>
        </p:txBody>
      </p:sp>
    </p:spTree>
    <p:extLst>
      <p:ext uri="{BB962C8B-B14F-4D97-AF65-F5344CB8AC3E}">
        <p14:creationId xmlns:p14="http://schemas.microsoft.com/office/powerpoint/2010/main" val="3075486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239CE7D-1123-544B-B40B-A55E1230B93F}"/>
              </a:ext>
            </a:extLst>
          </p:cNvPr>
          <p:cNvSpPr>
            <a:spLocks noGrp="1"/>
          </p:cNvSpPr>
          <p:nvPr>
            <p:ph idx="1"/>
          </p:nvPr>
        </p:nvSpPr>
        <p:spPr>
          <a:xfrm>
            <a:off x="838200" y="758757"/>
            <a:ext cx="10504251" cy="5418206"/>
          </a:xfrm>
        </p:spPr>
        <p:txBody>
          <a:bodyPr>
            <a:normAutofit fontScale="92500" lnSpcReduction="10000"/>
          </a:bodyPr>
          <a:lstStyle/>
          <a:p>
            <a:pPr>
              <a:lnSpc>
                <a:spcPct val="140000"/>
              </a:lnSpc>
            </a:pPr>
            <a:r>
              <a:rPr lang="en-US" altLang="zh-CN" dirty="0">
                <a:latin typeface="Times New Roman" panose="02020603050405020304" pitchFamily="18" charset="0"/>
                <a:cs typeface="Times New Roman" panose="02020603050405020304" pitchFamily="18" charset="0"/>
              </a:rPr>
              <a:t>The pattern is a regularity.</a:t>
            </a:r>
          </a:p>
          <a:p>
            <a:pPr>
              <a:lnSpc>
                <a:spcPct val="140000"/>
              </a:lnSpc>
            </a:pPr>
            <a:r>
              <a:rPr lang="en-US" altLang="zh-CN" dirty="0">
                <a:latin typeface="Times New Roman" panose="02020603050405020304" pitchFamily="18" charset="0"/>
                <a:cs typeface="Times New Roman" panose="02020603050405020304" pitchFamily="18" charset="0"/>
              </a:rPr>
              <a:t>Addition pattern says something like</a:t>
            </a:r>
          </a:p>
          <a:p>
            <a:pPr algn="ctr">
              <a:lnSpc>
                <a:spcPct val="140000"/>
              </a:lnSpc>
            </a:pPr>
            <a:r>
              <a:rPr lang="en-US" altLang="zh-CN" dirty="0">
                <a:latin typeface="Times New Roman" panose="02020603050405020304" pitchFamily="18" charset="0"/>
                <a:cs typeface="Times New Roman" panose="02020603050405020304" pitchFamily="18" charset="0"/>
              </a:rPr>
              <a:t> “-.-.-.-.-.-”</a:t>
            </a:r>
            <a:endParaRPr lang="zh-CN" altLang="zh-CN" dirty="0">
              <a:latin typeface="Times New Roman" panose="02020603050405020304" pitchFamily="18" charset="0"/>
              <a:cs typeface="Times New Roman" panose="02020603050405020304" pitchFamily="18" charset="0"/>
            </a:endParaRPr>
          </a:p>
          <a:p>
            <a:pPr>
              <a:lnSpc>
                <a:spcPct val="140000"/>
              </a:lnSpc>
            </a:pPr>
            <a:r>
              <a:rPr lang="en-US" altLang="zh-CN" dirty="0" err="1">
                <a:latin typeface="Times New Roman" panose="02020603050405020304" pitchFamily="18" charset="0"/>
                <a:cs typeface="Times New Roman" panose="02020603050405020304" pitchFamily="18" charset="0"/>
              </a:rPr>
              <a:t>Quadditon</a:t>
            </a:r>
            <a:r>
              <a:rPr lang="en-US" altLang="zh-CN" dirty="0">
                <a:latin typeface="Times New Roman" panose="02020603050405020304" pitchFamily="18" charset="0"/>
                <a:cs typeface="Times New Roman" panose="02020603050405020304" pitchFamily="18" charset="0"/>
              </a:rPr>
              <a:t> pattern (the second segment) says something like</a:t>
            </a:r>
          </a:p>
          <a:p>
            <a:pPr algn="ctr">
              <a:lnSpc>
                <a:spcPct val="140000"/>
              </a:lnSpc>
            </a:pPr>
            <a:r>
              <a:rPr lang="en-US" altLang="zh-CN" dirty="0">
                <a:latin typeface="Times New Roman" panose="02020603050405020304" pitchFamily="18" charset="0"/>
                <a:cs typeface="Times New Roman" panose="02020603050405020304" pitchFamily="18" charset="0"/>
              </a:rPr>
              <a:t> “---”</a:t>
            </a:r>
            <a:endParaRPr lang="zh-CN" altLang="zh-CN" dirty="0">
              <a:latin typeface="Times New Roman" panose="02020603050405020304" pitchFamily="18" charset="0"/>
              <a:cs typeface="Times New Roman" panose="02020603050405020304" pitchFamily="18" charset="0"/>
            </a:endParaRPr>
          </a:p>
          <a:p>
            <a:pPr algn="ctr"/>
            <a:r>
              <a:rPr lang="en-US" altLang="zh-CN" dirty="0" err="1">
                <a:latin typeface="Times New Roman" panose="02020603050405020304" pitchFamily="18" charset="0"/>
                <a:cs typeface="Times New Roman" panose="02020603050405020304" pitchFamily="18" charset="0"/>
              </a:rPr>
              <a:t>x⊕y</a:t>
            </a:r>
            <a:r>
              <a:rPr lang="en-US" altLang="zh-CN" dirty="0">
                <a:latin typeface="Times New Roman" panose="02020603050405020304" pitchFamily="18" charset="0"/>
                <a:cs typeface="Times New Roman" panose="02020603050405020304" pitchFamily="18" charset="0"/>
              </a:rPr>
              <a:t>=</a:t>
            </a:r>
            <a:r>
              <a:rPr lang="en-US" altLang="zh-CN" dirty="0" err="1">
                <a:latin typeface="Times New Roman" panose="02020603050405020304" pitchFamily="18" charset="0"/>
                <a:cs typeface="Times New Roman" panose="02020603050405020304" pitchFamily="18" charset="0"/>
              </a:rPr>
              <a:t>x+y</a:t>
            </a:r>
            <a:r>
              <a:rPr lang="en-US" altLang="zh-CN" dirty="0">
                <a:latin typeface="Times New Roman" panose="02020603050405020304" pitchFamily="18" charset="0"/>
                <a:cs typeface="Times New Roman" panose="02020603050405020304" pitchFamily="18" charset="0"/>
              </a:rPr>
              <a:t>, if </a:t>
            </a:r>
            <a:r>
              <a:rPr lang="en-US" altLang="zh-CN" dirty="0" err="1">
                <a:latin typeface="Times New Roman" panose="02020603050405020304" pitchFamily="18" charset="0"/>
                <a:cs typeface="Times New Roman" panose="02020603050405020304" pitchFamily="18" charset="0"/>
              </a:rPr>
              <a:t>x,y</a:t>
            </a:r>
            <a:r>
              <a:rPr lang="en-US" altLang="zh-CN" dirty="0">
                <a:latin typeface="Times New Roman" panose="02020603050405020304" pitchFamily="18" charset="0"/>
                <a:cs typeface="Times New Roman" panose="02020603050405020304" pitchFamily="18" charset="0"/>
              </a:rPr>
              <a:t> &lt; 57</a:t>
            </a:r>
            <a:endParaRPr lang="zh-CN" altLang="zh-CN" dirty="0">
              <a:latin typeface="Times New Roman" panose="02020603050405020304" pitchFamily="18" charset="0"/>
              <a:cs typeface="Times New Roman" panose="02020603050405020304" pitchFamily="18" charset="0"/>
            </a:endParaRPr>
          </a:p>
          <a:p>
            <a:pPr algn="ctr"/>
            <a:r>
              <a:rPr lang="en-US" altLang="zh-CN" dirty="0">
                <a:latin typeface="Times New Roman" panose="02020603050405020304" pitchFamily="18" charset="0"/>
                <a:cs typeface="Times New Roman" panose="02020603050405020304" pitchFamily="18" charset="0"/>
              </a:rPr>
              <a:t>    =5 otherwise.</a:t>
            </a:r>
            <a:endParaRPr lang="zh-CN" altLang="zh-CN" dirty="0">
              <a:latin typeface="Times New Roman" panose="02020603050405020304" pitchFamily="18" charset="0"/>
              <a:cs typeface="Times New Roman" panose="02020603050405020304" pitchFamily="18" charset="0"/>
            </a:endParaRPr>
          </a:p>
          <a:p>
            <a:pPr>
              <a:lnSpc>
                <a:spcPct val="140000"/>
              </a:lnSpc>
            </a:pPr>
            <a:r>
              <a:rPr lang="en-US" altLang="zh-CN" dirty="0">
                <a:latin typeface="Times New Roman" panose="02020603050405020304" pitchFamily="18" charset="0"/>
                <a:cs typeface="Times New Roman" panose="02020603050405020304" pitchFamily="18" charset="0"/>
              </a:rPr>
              <a:t>Whereas, the rule according to the pattern is something which could be based on the pattern but cannot identical with the pattern. </a:t>
            </a:r>
            <a:endParaRPr lang="zh-CN" altLang="zh-CN" dirty="0">
              <a:latin typeface="Times New Roman" panose="02020603050405020304" pitchFamily="18" charset="0"/>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a:p>
            <a:pPr marL="0" indent="0">
              <a:buNone/>
            </a:pPr>
            <a:endParaRPr lang="zh-CN" altLang="zh-CN" dirty="0"/>
          </a:p>
          <a:p>
            <a:endParaRPr kumimoji="1" lang="zh-CN" altLang="en-US" dirty="0"/>
          </a:p>
        </p:txBody>
      </p:sp>
    </p:spTree>
    <p:extLst>
      <p:ext uri="{BB962C8B-B14F-4D97-AF65-F5344CB8AC3E}">
        <p14:creationId xmlns:p14="http://schemas.microsoft.com/office/powerpoint/2010/main" val="3935494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D26F1E54-6333-6B4E-994D-2F67F73C8FE6}"/>
              </a:ext>
            </a:extLst>
          </p:cNvPr>
          <p:cNvSpPr>
            <a:spLocks noGrp="1"/>
          </p:cNvSpPr>
          <p:nvPr>
            <p:ph idx="1"/>
          </p:nvPr>
        </p:nvSpPr>
        <p:spPr>
          <a:xfrm>
            <a:off x="838200" y="1001949"/>
            <a:ext cx="10338881" cy="5175014"/>
          </a:xfrm>
        </p:spPr>
        <p:txBody>
          <a:bodyPr>
            <a:normAutofit fontScale="85000" lnSpcReduction="20000"/>
          </a:bodyPr>
          <a:lstStyle/>
          <a:p>
            <a:r>
              <a:rPr lang="en-US" altLang="zh-CN" dirty="0">
                <a:latin typeface="Times New Roman" panose="02020603050405020304" pitchFamily="18" charset="0"/>
                <a:cs typeface="Times New Roman" panose="02020603050405020304" pitchFamily="18" charset="0"/>
              </a:rPr>
              <a:t>Always the same has two forms.</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(1)</a:t>
            </a:r>
            <a:r>
              <a:rPr lang="zh-CN" altLang="en-US" dirty="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Same with the simple pattern </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(2) Same with the rule (super pattern)</a:t>
            </a:r>
            <a:endParaRPr lang="zh-CN" altLang="zh-CN" dirty="0">
              <a:latin typeface="Times New Roman" panose="02020603050405020304" pitchFamily="18" charset="0"/>
              <a:cs typeface="Times New Roman" panose="02020603050405020304" pitchFamily="18" charset="0"/>
            </a:endParaRPr>
          </a:p>
          <a:p>
            <a:endParaRPr lang="en-US" altLang="zh-CN" dirty="0"/>
          </a:p>
          <a:p>
            <a:r>
              <a:rPr lang="en-US" altLang="zh-CN" dirty="0">
                <a:latin typeface="Times New Roman" panose="02020603050405020304" pitchFamily="18" charset="0"/>
                <a:cs typeface="Times New Roman" panose="02020603050405020304" pitchFamily="18" charset="0"/>
              </a:rPr>
              <a:t> (1) identical pattern (IP)</a:t>
            </a:r>
            <a:endParaRPr lang="zh-CN" altLang="zh-CN" dirty="0">
              <a:latin typeface="Times New Roman" panose="02020603050405020304" pitchFamily="18" charset="0"/>
              <a:cs typeface="Times New Roman" panose="02020603050405020304" pitchFamily="18" charset="0"/>
            </a:endParaRPr>
          </a:p>
          <a:p>
            <a:pPr>
              <a:lnSpc>
                <a:spcPct val="140000"/>
              </a:lnSpc>
            </a:pPr>
            <a:r>
              <a:rPr lang="en-US" altLang="zh-CN" dirty="0">
                <a:latin typeface="Times New Roman" panose="02020603050405020304" pitchFamily="18" charset="0"/>
                <a:cs typeface="Times New Roman" panose="02020603050405020304" pitchFamily="18" charset="0"/>
              </a:rPr>
              <a:t>Addition patter in limited case</a:t>
            </a:r>
          </a:p>
          <a:p>
            <a:r>
              <a:rPr lang="en-US" altLang="zh-CN" dirty="0">
                <a:latin typeface="Times New Roman" panose="02020603050405020304" pitchFamily="18" charset="0"/>
                <a:cs typeface="Times New Roman" panose="02020603050405020304" pitchFamily="18" charset="0"/>
              </a:rPr>
              <a:t>Identical pattern: The pattern is identical with the next step (addition pattern)</a:t>
            </a:r>
            <a:endParaRPr lang="zh-CN" altLang="zh-CN" dirty="0">
              <a:latin typeface="Times New Roman" panose="02020603050405020304" pitchFamily="18" charset="0"/>
              <a:cs typeface="Times New Roman" panose="02020603050405020304" pitchFamily="18" charset="0"/>
            </a:endParaRPr>
          </a:p>
          <a:p>
            <a:pPr>
              <a:lnSpc>
                <a:spcPct val="140000"/>
              </a:lnSpc>
            </a:pPr>
            <a:r>
              <a:rPr lang="zh-CN" altLang="en-US" dirty="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(2) identical rule (IR)</a:t>
            </a:r>
            <a:endParaRPr lang="zh-CN" altLang="zh-CN" dirty="0">
              <a:latin typeface="Times New Roman" panose="02020603050405020304" pitchFamily="18" charset="0"/>
              <a:cs typeface="Times New Roman" panose="02020603050405020304" pitchFamily="18" charset="0"/>
            </a:endParaRPr>
          </a:p>
          <a:p>
            <a:pPr>
              <a:lnSpc>
                <a:spcPct val="140000"/>
              </a:lnSpc>
            </a:pPr>
            <a:r>
              <a:rPr lang="en-US" altLang="zh-CN" dirty="0">
                <a:latin typeface="Times New Roman" panose="02020603050405020304" pitchFamily="18" charset="0"/>
                <a:cs typeface="Times New Roman" panose="02020603050405020304" pitchFamily="18" charset="0"/>
              </a:rPr>
              <a:t>Addition patter in unlimited case: addition unlimited and quaddtion unlimited. </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Identical rule:</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(a) The pattern is identical with the next step (addition rule)</a:t>
            </a:r>
          </a:p>
          <a:p>
            <a:r>
              <a:rPr lang="en-US" altLang="zh-CN" dirty="0">
                <a:latin typeface="Times New Roman" panose="02020603050405020304" pitchFamily="18" charset="0"/>
                <a:cs typeface="Times New Roman" panose="02020603050405020304" pitchFamily="18" charset="0"/>
              </a:rPr>
              <a:t>(b)The pattern is not identical with the next step (quaddition rule)</a:t>
            </a:r>
          </a:p>
          <a:p>
            <a:endParaRPr kumimoji="1" lang="zh-CN" altLang="en-US" dirty="0"/>
          </a:p>
        </p:txBody>
      </p:sp>
    </p:spTree>
    <p:extLst>
      <p:ext uri="{BB962C8B-B14F-4D97-AF65-F5344CB8AC3E}">
        <p14:creationId xmlns:p14="http://schemas.microsoft.com/office/powerpoint/2010/main" val="3358503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7858F82C-6A99-344B-AE21-757A0FA50021}"/>
              </a:ext>
            </a:extLst>
          </p:cNvPr>
          <p:cNvSpPr>
            <a:spLocks noGrp="1"/>
          </p:cNvSpPr>
          <p:nvPr>
            <p:ph idx="1"/>
          </p:nvPr>
        </p:nvSpPr>
        <p:spPr>
          <a:xfrm>
            <a:off x="838200" y="1050587"/>
            <a:ext cx="10504251" cy="5126376"/>
          </a:xfrm>
        </p:spPr>
        <p:txBody>
          <a:bodyPr>
            <a:normAutofit/>
          </a:bodyPr>
          <a:lstStyle/>
          <a:p>
            <a:pPr algn="just"/>
            <a:r>
              <a:rPr lang="en-US" altLang="zh-CN" dirty="0">
                <a:latin typeface="Times New Roman" panose="02020603050405020304" pitchFamily="18" charset="0"/>
                <a:cs typeface="Times New Roman" panose="02020603050405020304" pitchFamily="18" charset="0"/>
              </a:rPr>
              <a:t>For the rule is what we abstract from the pattern. </a:t>
            </a:r>
            <a:endParaRPr lang="zh-CN" altLang="zh-CN" dirty="0">
              <a:latin typeface="Times New Roman" panose="02020603050405020304" pitchFamily="18" charset="0"/>
              <a:cs typeface="Times New Roman" panose="02020603050405020304" pitchFamily="18" charset="0"/>
            </a:endParaRPr>
          </a:p>
          <a:p>
            <a:pPr algn="just"/>
            <a:r>
              <a:rPr lang="en-US" altLang="zh-CN" b="1" dirty="0">
                <a:latin typeface="Times New Roman" panose="02020603050405020304" pitchFamily="18" charset="0"/>
                <a:cs typeface="Times New Roman" panose="02020603050405020304" pitchFamily="18" charset="0"/>
              </a:rPr>
              <a:t>In this case, the rule addition and the rule quaddition are both according to the pattern. </a:t>
            </a:r>
            <a:endParaRPr lang="zh-CN" altLang="zh-CN" b="1" dirty="0">
              <a:latin typeface="Times New Roman" panose="02020603050405020304" pitchFamily="18" charset="0"/>
              <a:cs typeface="Times New Roman" panose="02020603050405020304" pitchFamily="18" charset="0"/>
            </a:endParaRPr>
          </a:p>
          <a:p>
            <a:pPr algn="just">
              <a:lnSpc>
                <a:spcPct val="140000"/>
              </a:lnSpc>
            </a:pPr>
            <a:r>
              <a:rPr lang="en-US" altLang="zh-CN" dirty="0">
                <a:latin typeface="Times New Roman" panose="02020603050405020304" pitchFamily="18" charset="0"/>
                <a:cs typeface="Times New Roman" panose="02020603050405020304" pitchFamily="18" charset="0"/>
              </a:rPr>
              <a:t>(a) The addition continues the pattern. Addition unlimited needs no turn.</a:t>
            </a:r>
          </a:p>
          <a:p>
            <a:pPr algn="just"/>
            <a:r>
              <a:rPr lang="en-US" altLang="zh-CN" dirty="0">
                <a:latin typeface="Times New Roman" panose="02020603050405020304" pitchFamily="18" charset="0"/>
                <a:cs typeface="Times New Roman" panose="02020603050405020304" pitchFamily="18" charset="0"/>
              </a:rPr>
              <a:t>(b) The quaddtion derives from the pattern. Quaddtion unlimited  need a significant turn.</a:t>
            </a:r>
            <a:endParaRPr lang="zh-CN" altLang="zh-CN" dirty="0">
              <a:latin typeface="Times New Roman" panose="02020603050405020304" pitchFamily="18" charset="0"/>
              <a:cs typeface="Times New Roman" panose="02020603050405020304" pitchFamily="18" charset="0"/>
            </a:endParaRPr>
          </a:p>
          <a:p>
            <a:pPr marL="0" indent="0">
              <a:buNone/>
            </a:pPr>
            <a:endParaRPr lang="zh-CN" altLang="zh-CN" dirty="0">
              <a:latin typeface="Times New Roman" panose="02020603050405020304" pitchFamily="18" charset="0"/>
              <a:cs typeface="Times New Roman" panose="02020603050405020304" pitchFamily="18" charset="0"/>
            </a:endParaRPr>
          </a:p>
          <a:p>
            <a:endParaRPr kumimoji="1" lang="zh-CN" altLang="en-US" dirty="0"/>
          </a:p>
        </p:txBody>
      </p:sp>
    </p:spTree>
    <p:extLst>
      <p:ext uri="{BB962C8B-B14F-4D97-AF65-F5344CB8AC3E}">
        <p14:creationId xmlns:p14="http://schemas.microsoft.com/office/powerpoint/2010/main" val="2056956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186EEBC0-D09E-0B41-A6B7-948CA0B867E1}"/>
              </a:ext>
            </a:extLst>
          </p:cNvPr>
          <p:cNvSpPr>
            <a:spLocks noGrp="1"/>
          </p:cNvSpPr>
          <p:nvPr>
            <p:ph idx="1"/>
          </p:nvPr>
        </p:nvSpPr>
        <p:spPr>
          <a:xfrm>
            <a:off x="838200" y="885217"/>
            <a:ext cx="10513979" cy="5291746"/>
          </a:xfrm>
        </p:spPr>
        <p:txBody>
          <a:bodyPr>
            <a:normAutofit fontScale="62500" lnSpcReduction="20000"/>
          </a:bodyPr>
          <a:lstStyle/>
          <a:p>
            <a:pPr>
              <a:lnSpc>
                <a:spcPct val="140000"/>
              </a:lnSpc>
            </a:pPr>
            <a:r>
              <a:rPr lang="en-US" altLang="zh-CN" sz="3600" b="1" dirty="0">
                <a:latin typeface="Times New Roman" panose="02020603050405020304" pitchFamily="18" charset="0"/>
                <a:cs typeface="Times New Roman" panose="02020603050405020304" pitchFamily="18" charset="0"/>
              </a:rPr>
              <a:t>What did I do before? I did the same pattern, not the same rule. What you should do in next step is the same pattern, not the same rule. When you do the same pattern, there is no room for you to jump into another pattern except you have additional reason to do that. </a:t>
            </a:r>
          </a:p>
          <a:p>
            <a:pPr marL="0" indent="0" algn="ctr">
              <a:lnSpc>
                <a:spcPct val="140000"/>
              </a:lnSpc>
              <a:buNone/>
            </a:pPr>
            <a:r>
              <a:rPr lang="en-US" altLang="zh-CN" sz="3200" dirty="0">
                <a:latin typeface="Times New Roman" panose="02020603050405020304" pitchFamily="18" charset="0"/>
                <a:cs typeface="Times New Roman" panose="02020603050405020304" pitchFamily="18" charset="0"/>
              </a:rPr>
              <a:t>(cf.</a:t>
            </a:r>
            <a:r>
              <a:rPr lang="zh-CN" altLang="en-US" sz="3200" dirty="0">
                <a:latin typeface="Times New Roman" panose="02020603050405020304" pitchFamily="18" charset="0"/>
                <a:cs typeface="Times New Roman" panose="02020603050405020304" pitchFamily="18" charset="0"/>
              </a:rPr>
              <a:t> </a:t>
            </a:r>
            <a:r>
              <a:rPr lang="en-US" altLang="zh-CN" sz="3200" dirty="0">
                <a:latin typeface="Times New Roman" panose="02020603050405020304" pitchFamily="18" charset="0"/>
                <a:cs typeface="Times New Roman" panose="02020603050405020304" pitchFamily="18" charset="0"/>
              </a:rPr>
              <a:t>Warren, composite dispositions only have the same structure, but lack the same pattern)</a:t>
            </a:r>
          </a:p>
          <a:p>
            <a:pPr marL="0" indent="0" algn="ctr">
              <a:lnSpc>
                <a:spcPct val="140000"/>
              </a:lnSpc>
              <a:buNone/>
            </a:pPr>
            <a:endParaRPr lang="en-US" altLang="zh-CN" sz="3600" dirty="0">
              <a:latin typeface="Times New Roman" panose="02020603050405020304" pitchFamily="18" charset="0"/>
              <a:cs typeface="Times New Roman" panose="02020603050405020304" pitchFamily="18" charset="0"/>
            </a:endParaRPr>
          </a:p>
          <a:p>
            <a:pPr>
              <a:lnSpc>
                <a:spcPct val="140000"/>
              </a:lnSpc>
            </a:pPr>
            <a:r>
              <a:rPr lang="en-US" altLang="zh-CN" sz="3600" dirty="0">
                <a:latin typeface="Times New Roman" panose="02020603050405020304" pitchFamily="18" charset="0"/>
                <a:cs typeface="Times New Roman" panose="02020603050405020304" pitchFamily="18" charset="0"/>
              </a:rPr>
              <a:t>When I give 5 to the question 57+68, I do this according to the rule which based on the pattern. At this point, the pattern does not put any restriction on the rule which explains it. </a:t>
            </a:r>
          </a:p>
          <a:p>
            <a:pPr>
              <a:lnSpc>
                <a:spcPct val="140000"/>
              </a:lnSpc>
            </a:pPr>
            <a:r>
              <a:rPr lang="en-US" altLang="zh-CN" sz="3600" dirty="0">
                <a:latin typeface="Times New Roman" panose="02020603050405020304" pitchFamily="18" charset="0"/>
                <a:cs typeface="Times New Roman" panose="02020603050405020304" pitchFamily="18" charset="0"/>
              </a:rPr>
              <a:t>I am not do this according to the addition pattern </a:t>
            </a:r>
            <a:r>
              <a:rPr lang="en-US" altLang="zh-CN" sz="3600" i="1" dirty="0">
                <a:latin typeface="Times New Roman" panose="02020603050405020304" pitchFamily="18" charset="0"/>
                <a:cs typeface="Times New Roman" panose="02020603050405020304" pitchFamily="18" charset="0"/>
              </a:rPr>
              <a:t>per se. </a:t>
            </a:r>
            <a:r>
              <a:rPr lang="en-US" altLang="zh-CN" sz="3600" dirty="0">
                <a:latin typeface="Times New Roman" panose="02020603050405020304" pitchFamily="18" charset="0"/>
                <a:cs typeface="Times New Roman" panose="02020603050405020304" pitchFamily="18" charset="0"/>
              </a:rPr>
              <a:t>Instead, I do this according to the rule which instantiate quaddition pattern (the second segment).</a:t>
            </a:r>
            <a:endParaRPr lang="zh-CN" altLang="zh-C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8549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3B28CEBD-4DD5-B147-97AF-773ED108B2FF}"/>
              </a:ext>
            </a:extLst>
          </p:cNvPr>
          <p:cNvSpPr>
            <a:spLocks noGrp="1"/>
          </p:cNvSpPr>
          <p:nvPr>
            <p:ph idx="1"/>
          </p:nvPr>
        </p:nvSpPr>
        <p:spPr>
          <a:xfrm>
            <a:off x="787940" y="1040860"/>
            <a:ext cx="10565860" cy="5136103"/>
          </a:xfrm>
        </p:spPr>
        <p:txBody>
          <a:bodyPr>
            <a:normAutofit/>
          </a:bodyPr>
          <a:lstStyle/>
          <a:p>
            <a:pPr algn="just">
              <a:lnSpc>
                <a:spcPct val="140000"/>
              </a:lnSpc>
            </a:pPr>
            <a:r>
              <a:rPr lang="en-US" altLang="zh-CN" sz="3200" dirty="0">
                <a:latin typeface="Times New Roman" panose="02020603050405020304" pitchFamily="18" charset="0"/>
                <a:cs typeface="Times New Roman" panose="02020603050405020304" pitchFamily="18" charset="0"/>
              </a:rPr>
              <a:t>The construction is not fulfilled. It is only</a:t>
            </a:r>
            <a:r>
              <a:rPr lang="zh-CN" altLang="en-US" sz="3200" dirty="0">
                <a:latin typeface="Times New Roman" panose="02020603050405020304" pitchFamily="18" charset="0"/>
                <a:cs typeface="Times New Roman" panose="02020603050405020304" pitchFamily="18" charset="0"/>
              </a:rPr>
              <a:t> </a:t>
            </a:r>
            <a:r>
              <a:rPr lang="en-US" altLang="zh-CN" sz="3200" dirty="0">
                <a:latin typeface="Times New Roman" panose="02020603050405020304" pitchFamily="18" charset="0"/>
                <a:cs typeface="Times New Roman" panose="02020603050405020304" pitchFamily="18" charset="0"/>
              </a:rPr>
              <a:t>constructed partially. That means that there is some other possibilities. The partiality allows other possibilities intruding.</a:t>
            </a:r>
            <a:endParaRPr lang="zh-CN" altLang="zh-CN" sz="3200" dirty="0">
              <a:latin typeface="Times New Roman" panose="02020603050405020304" pitchFamily="18" charset="0"/>
              <a:cs typeface="Times New Roman" panose="02020603050405020304" pitchFamily="18" charset="0"/>
            </a:endParaRPr>
          </a:p>
          <a:p>
            <a:pPr lvl="0" algn="just">
              <a:lnSpc>
                <a:spcPct val="140000"/>
              </a:lnSpc>
            </a:pPr>
            <a:r>
              <a:rPr lang="en-US" altLang="zh-CN" sz="3200" dirty="0">
                <a:latin typeface="Times New Roman" panose="02020603050405020304" pitchFamily="18" charset="0"/>
                <a:cs typeface="Times New Roman" panose="02020603050405020304" pitchFamily="18" charset="0"/>
              </a:rPr>
              <a:t>Without normative attitude, the pattern is only a pattern.</a:t>
            </a:r>
            <a:endParaRPr lang="zh-CN" altLang="zh-CN" sz="3200" dirty="0">
              <a:latin typeface="Times New Roman" panose="02020603050405020304" pitchFamily="18" charset="0"/>
              <a:cs typeface="Times New Roman" panose="02020603050405020304" pitchFamily="18" charset="0"/>
            </a:endParaRPr>
          </a:p>
          <a:p>
            <a:pPr algn="just">
              <a:lnSpc>
                <a:spcPct val="140000"/>
              </a:lnSpc>
            </a:pPr>
            <a:r>
              <a:rPr lang="en-US" altLang="zh-CN" sz="3200" dirty="0">
                <a:latin typeface="Times New Roman" panose="02020603050405020304" pitchFamily="18" charset="0"/>
                <a:cs typeface="Times New Roman" panose="02020603050405020304" pitchFamily="18" charset="0"/>
              </a:rPr>
              <a:t>But there is problem. There is a distinction between past usage and future usage. It is about the pattern </a:t>
            </a:r>
            <a:r>
              <a:rPr lang="en-US" altLang="zh-CN" sz="3200" i="1" dirty="0">
                <a:latin typeface="Times New Roman" panose="02020603050405020304" pitchFamily="18" charset="0"/>
                <a:cs typeface="Times New Roman" panose="02020603050405020304" pitchFamily="18" charset="0"/>
              </a:rPr>
              <a:t>per se </a:t>
            </a:r>
            <a:r>
              <a:rPr lang="en-US" altLang="zh-CN" sz="3200" dirty="0">
                <a:latin typeface="Times New Roman" panose="02020603050405020304" pitchFamily="18" charset="0"/>
                <a:cs typeface="Times New Roman" panose="02020603050405020304" pitchFamily="18" charset="0"/>
              </a:rPr>
              <a:t>and the pattern extension. </a:t>
            </a:r>
            <a:endParaRPr lang="zh-CN" altLang="zh-C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8566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EDB16DB-B614-6A4F-8F66-CC35FBA36C28}"/>
              </a:ext>
            </a:extLst>
          </p:cNvPr>
          <p:cNvSpPr>
            <a:spLocks noGrp="1"/>
          </p:cNvSpPr>
          <p:nvPr>
            <p:ph idx="1"/>
          </p:nvPr>
        </p:nvSpPr>
        <p:spPr>
          <a:xfrm>
            <a:off x="924128" y="700391"/>
            <a:ext cx="10429672" cy="5476572"/>
          </a:xfrm>
        </p:spPr>
        <p:txBody>
          <a:bodyPr>
            <a:normAutofit lnSpcReduction="10000"/>
          </a:bodyPr>
          <a:lstStyle/>
          <a:p>
            <a:pPr>
              <a:lnSpc>
                <a:spcPct val="140000"/>
              </a:lnSpc>
            </a:pPr>
            <a:r>
              <a:rPr lang="en-US" altLang="zh-CN" dirty="0">
                <a:latin typeface="Times New Roman" panose="02020603050405020304" pitchFamily="18" charset="0"/>
                <a:cs typeface="Times New Roman" panose="02020603050405020304" pitchFamily="18" charset="0"/>
              </a:rPr>
              <a:t>a) If people want to interpret, then, it is consistent with any possibility. (Skeptical problem) </a:t>
            </a:r>
            <a:endParaRPr lang="zh-CN" altLang="zh-CN" dirty="0">
              <a:latin typeface="Times New Roman" panose="02020603050405020304" pitchFamily="18" charset="0"/>
              <a:cs typeface="Times New Roman" panose="02020603050405020304" pitchFamily="18" charset="0"/>
            </a:endParaRPr>
          </a:p>
          <a:p>
            <a:pPr lvl="0">
              <a:lnSpc>
                <a:spcPct val="140000"/>
              </a:lnSpc>
            </a:pPr>
            <a:r>
              <a:rPr lang="en-US" altLang="zh-CN" dirty="0">
                <a:latin typeface="Times New Roman" panose="02020603050405020304" pitchFamily="18" charset="0"/>
                <a:cs typeface="Times New Roman" panose="02020603050405020304" pitchFamily="18" charset="0"/>
              </a:rPr>
              <a:t>b) With primitive normative attitude, he finished the pattern-rule process partially, namely, he gives the quasi-rule in this process. (Anti-skeptical strategy)</a:t>
            </a:r>
            <a:endParaRPr lang="zh-CN" altLang="zh-CN" dirty="0">
              <a:latin typeface="Times New Roman" panose="02020603050405020304" pitchFamily="18" charset="0"/>
              <a:cs typeface="Times New Roman" panose="02020603050405020304" pitchFamily="18" charset="0"/>
            </a:endParaRPr>
          </a:p>
          <a:p>
            <a:pPr>
              <a:lnSpc>
                <a:spcPct val="140000"/>
              </a:lnSpc>
            </a:pPr>
            <a:r>
              <a:rPr lang="en-US" altLang="zh-CN" dirty="0">
                <a:latin typeface="Times New Roman" panose="02020603050405020304" pitchFamily="18" charset="0"/>
                <a:cs typeface="Times New Roman" panose="02020603050405020304" pitchFamily="18" charset="0"/>
              </a:rPr>
              <a:t>c) But with the primitive normativity, it is not fully finished, still need outer determined action, community’s action. (Transition process)</a:t>
            </a:r>
            <a:endParaRPr lang="zh-CN" altLang="zh-CN" dirty="0">
              <a:latin typeface="Times New Roman" panose="02020603050405020304" pitchFamily="18" charset="0"/>
              <a:cs typeface="Times New Roman" panose="02020603050405020304" pitchFamily="18" charset="0"/>
            </a:endParaRPr>
          </a:p>
          <a:p>
            <a:pPr lvl="0">
              <a:lnSpc>
                <a:spcPct val="140000"/>
              </a:lnSpc>
            </a:pPr>
            <a:r>
              <a:rPr lang="en-US" altLang="zh-CN" dirty="0">
                <a:latin typeface="Times New Roman" panose="02020603050405020304" pitchFamily="18" charset="0"/>
                <a:cs typeface="Times New Roman" panose="02020603050405020304" pitchFamily="18" charset="0"/>
              </a:rPr>
              <a:t>With outer action, he finishes completely the pattern-rule process, namely, he transfers the quasi-rule to real-rule.</a:t>
            </a:r>
            <a:endParaRPr lang="zh-CN" altLang="zh-CN" dirty="0">
              <a:latin typeface="Times New Roman" panose="02020603050405020304" pitchFamily="18" charset="0"/>
              <a:cs typeface="Times New Roman" panose="02020603050405020304" pitchFamily="18" charset="0"/>
            </a:endParaRPr>
          </a:p>
          <a:p>
            <a:endParaRPr kumimoji="1" lang="zh-CN" altLang="en-US" dirty="0"/>
          </a:p>
        </p:txBody>
      </p:sp>
    </p:spTree>
    <p:extLst>
      <p:ext uri="{BB962C8B-B14F-4D97-AF65-F5344CB8AC3E}">
        <p14:creationId xmlns:p14="http://schemas.microsoft.com/office/powerpoint/2010/main" val="1477676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87D415-BCFA-E849-9095-0A63FA936BAC}"/>
              </a:ext>
            </a:extLst>
          </p:cNvPr>
          <p:cNvSpPr>
            <a:spLocks noGrp="1"/>
          </p:cNvSpPr>
          <p:nvPr>
            <p:ph type="title"/>
          </p:nvPr>
        </p:nvSpPr>
        <p:spPr/>
        <p:txBody>
          <a:bodyPr/>
          <a:lstStyle/>
          <a:p>
            <a:pPr algn="ctr"/>
            <a:r>
              <a:rPr kumimoji="1" lang="zh-CN" altLang="en-US" dirty="0">
                <a:latin typeface="SimSun" panose="02010600030101010101" pitchFamily="2" charset="-122"/>
                <a:ea typeface="SimSun" panose="02010600030101010101" pitchFamily="2" charset="-122"/>
                <a:cs typeface="Times New Roman" panose="02020603050405020304" pitchFamily="18" charset="0"/>
              </a:rPr>
              <a:t>二、原初规范性</a:t>
            </a:r>
          </a:p>
        </p:txBody>
      </p:sp>
      <p:sp>
        <p:nvSpPr>
          <p:cNvPr id="3" name="内容占位符 2">
            <a:extLst>
              <a:ext uri="{FF2B5EF4-FFF2-40B4-BE49-F238E27FC236}">
                <a16:creationId xmlns:a16="http://schemas.microsoft.com/office/drawing/2014/main" id="{7D7C4D7D-9F66-3A41-A543-CBAEED3A2856}"/>
              </a:ext>
            </a:extLst>
          </p:cNvPr>
          <p:cNvSpPr>
            <a:spLocks noGrp="1"/>
          </p:cNvSpPr>
          <p:nvPr>
            <p:ph idx="1"/>
          </p:nvPr>
        </p:nvSpPr>
        <p:spPr/>
        <p:txBody>
          <a:bodyPr>
            <a:normAutofit lnSpcReduction="10000"/>
          </a:bodyPr>
          <a:lstStyle/>
          <a:p>
            <a:r>
              <a:rPr kumimoji="1" lang="en-US" altLang="zh-CN" dirty="0">
                <a:latin typeface="Times New Roman" panose="02020603050405020304" pitchFamily="18" charset="0"/>
                <a:cs typeface="Times New Roman" panose="02020603050405020304" pitchFamily="18" charset="0"/>
              </a:rPr>
              <a:t>Seeming right and seeming wrong need primitive criterion.</a:t>
            </a:r>
          </a:p>
          <a:p>
            <a:r>
              <a:rPr kumimoji="1" lang="en-US" altLang="zh-CN" dirty="0">
                <a:latin typeface="Times New Roman" panose="02020603050405020304" pitchFamily="18" charset="0"/>
                <a:cs typeface="Times New Roman" panose="02020603050405020304" pitchFamily="18" charset="0"/>
              </a:rPr>
              <a:t>Right and wrong need criterion.</a:t>
            </a:r>
          </a:p>
          <a:p>
            <a:r>
              <a:rPr kumimoji="1" lang="en-US" altLang="zh-CN" dirty="0">
                <a:latin typeface="Times New Roman" panose="02020603050405020304" pitchFamily="18" charset="0"/>
                <a:cs typeface="Times New Roman" panose="02020603050405020304" pitchFamily="18" charset="0"/>
              </a:rPr>
              <a:t>It is neither useless nor reliable. But it is useful in a weak sense. </a:t>
            </a:r>
          </a:p>
          <a:p>
            <a:endParaRPr kumimoji="1" lang="en-US" altLang="zh-CN" dirty="0">
              <a:latin typeface="Times New Roman" panose="02020603050405020304" pitchFamily="18" charset="0"/>
              <a:cs typeface="Times New Roman" panose="02020603050405020304" pitchFamily="18" charset="0"/>
            </a:endParaRPr>
          </a:p>
          <a:p>
            <a:r>
              <a:rPr kumimoji="1" lang="en-US" altLang="zh-CN" b="1" dirty="0">
                <a:latin typeface="Times New Roman" panose="02020603050405020304" pitchFamily="18" charset="0"/>
                <a:cs typeface="Times New Roman" panose="02020603050405020304" pitchFamily="18" charset="0"/>
              </a:rPr>
              <a:t>Primitive normativity </a:t>
            </a:r>
          </a:p>
          <a:p>
            <a:r>
              <a:rPr kumimoji="1" lang="en-US" altLang="zh-CN" dirty="0">
                <a:latin typeface="Times New Roman" panose="02020603050405020304" pitchFamily="18" charset="0"/>
                <a:cs typeface="Times New Roman" panose="02020603050405020304" pitchFamily="18" charset="0"/>
              </a:rPr>
              <a:t>It is a </a:t>
            </a:r>
            <a:r>
              <a:rPr kumimoji="1" lang="en-US" altLang="zh-CN" i="1" dirty="0">
                <a:latin typeface="Times New Roman" panose="02020603050405020304" pitchFamily="18" charset="0"/>
                <a:cs typeface="Times New Roman" panose="02020603050405020304" pitchFamily="18" charset="0"/>
              </a:rPr>
              <a:t>sui generis </a:t>
            </a:r>
            <a:r>
              <a:rPr kumimoji="1" lang="en-US" altLang="zh-CN" dirty="0">
                <a:latin typeface="Times New Roman" panose="02020603050405020304" pitchFamily="18" charset="0"/>
                <a:cs typeface="Times New Roman" panose="02020603050405020304" pitchFamily="18" charset="0"/>
              </a:rPr>
              <a:t>attitude.</a:t>
            </a:r>
          </a:p>
          <a:p>
            <a:r>
              <a:rPr kumimoji="1" lang="en-US" altLang="zh-CN" dirty="0">
                <a:latin typeface="Times New Roman" panose="02020603050405020304" pitchFamily="18" charset="0"/>
                <a:cs typeface="Times New Roman" panose="02020603050405020304" pitchFamily="18" charset="0"/>
              </a:rPr>
              <a:t>It is neither a feeling nor a conceptual capacity.</a:t>
            </a:r>
          </a:p>
          <a:p>
            <a:r>
              <a:rPr kumimoji="1" lang="en-US" altLang="zh-CN" dirty="0">
                <a:latin typeface="Times New Roman" panose="02020603050405020304" pitchFamily="18" charset="0"/>
                <a:cs typeface="Times New Roman" panose="02020603050405020304" pitchFamily="18" charset="0"/>
              </a:rPr>
              <a:t>Although, it could accompany a feeling and also could be understood as a concept. </a:t>
            </a:r>
          </a:p>
          <a:p>
            <a:endParaRPr kumimoji="1" lang="zh-CN" altLang="en-US" dirty="0"/>
          </a:p>
        </p:txBody>
      </p:sp>
    </p:spTree>
    <p:extLst>
      <p:ext uri="{BB962C8B-B14F-4D97-AF65-F5344CB8AC3E}">
        <p14:creationId xmlns:p14="http://schemas.microsoft.com/office/powerpoint/2010/main" val="4240870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C2A039F-C66C-C146-9CA9-21BDFA2E7D2F}"/>
              </a:ext>
            </a:extLst>
          </p:cNvPr>
          <p:cNvSpPr>
            <a:spLocks noGrp="1"/>
          </p:cNvSpPr>
          <p:nvPr>
            <p:ph idx="1"/>
          </p:nvPr>
        </p:nvSpPr>
        <p:spPr>
          <a:xfrm>
            <a:off x="838200" y="1040860"/>
            <a:ext cx="10475068" cy="5136103"/>
          </a:xfrm>
        </p:spPr>
        <p:txBody>
          <a:bodyPr>
            <a:normAutofit/>
          </a:bodyPr>
          <a:lstStyle/>
          <a:p>
            <a:r>
              <a:rPr lang="en" altLang="zh-CN" dirty="0">
                <a:latin typeface="Times New Roman" panose="02020603050405020304" pitchFamily="18" charset="0"/>
                <a:cs typeface="Times New Roman" panose="02020603050405020304" pitchFamily="18" charset="0"/>
              </a:rPr>
              <a:t>Seeming right may be associated with a phenomenal state, but it need not be. (Compare an example of a different sort. When a proof seems right to you, you may be in no particular phenomenal state; your state may simply be that you can find no fault with the proof.) </a:t>
            </a:r>
            <a:r>
              <a:rPr lang="en" altLang="zh-CN" b="1" i="1" dirty="0">
                <a:latin typeface="Times New Roman" panose="02020603050405020304" pitchFamily="18" charset="0"/>
                <a:cs typeface="Times New Roman" panose="02020603050405020304" pitchFamily="18" charset="0"/>
              </a:rPr>
              <a:t>Seeming right is an attitude towards the </a:t>
            </a:r>
            <a:r>
              <a:rPr lang="en" altLang="zh-CN" b="1" i="1" dirty="0" err="1">
                <a:latin typeface="Times New Roman" panose="02020603050405020304" pitchFamily="18" charset="0"/>
                <a:cs typeface="Times New Roman" panose="02020603050405020304" pitchFamily="18" charset="0"/>
              </a:rPr>
              <a:t>behaviour</a:t>
            </a:r>
            <a:r>
              <a:rPr lang="en" altLang="zh-CN" b="1" i="1" dirty="0">
                <a:latin typeface="Times New Roman" panose="02020603050405020304" pitchFamily="18" charset="0"/>
                <a:cs typeface="Times New Roman" panose="02020603050405020304" pitchFamily="18" charset="0"/>
              </a:rPr>
              <a:t>. An essential part of it is being open to the possibility of correction. When a process seems right to you, you are open to the possibility that it may no longer seem right to you if a certain sort of event were to occur. </a:t>
            </a:r>
            <a:r>
              <a:rPr lang="en" altLang="zh-CN" dirty="0">
                <a:latin typeface="Times New Roman" panose="02020603050405020304" pitchFamily="18" charset="0"/>
                <a:cs typeface="Times New Roman" panose="02020603050405020304" pitchFamily="18" charset="0"/>
              </a:rPr>
              <a:t>We may call the event ‘checking’. </a:t>
            </a:r>
          </a:p>
          <a:p>
            <a:r>
              <a:rPr lang="en" altLang="zh-CN" dirty="0">
                <a:latin typeface="Times New Roman" panose="02020603050405020304" pitchFamily="18" charset="0"/>
                <a:cs typeface="Times New Roman" panose="02020603050405020304" pitchFamily="18" charset="0"/>
              </a:rPr>
              <a:t>(John Broome, 2014, </a:t>
            </a:r>
            <a:r>
              <a:rPr lang="en" altLang="zh-CN" i="1" dirty="0">
                <a:latin typeface="Times New Roman" panose="02020603050405020304" pitchFamily="18" charset="0"/>
                <a:cs typeface="Times New Roman" panose="02020603050405020304" pitchFamily="18" charset="0"/>
              </a:rPr>
              <a:t>Pacific Philosophical Quarterly</a:t>
            </a:r>
            <a:r>
              <a:rPr lang="en" altLang="zh-CN" dirty="0">
                <a:latin typeface="Times New Roman" panose="02020603050405020304" pitchFamily="18" charset="0"/>
                <a:cs typeface="Times New Roman" panose="02020603050405020304" pitchFamily="18" charset="0"/>
              </a:rPr>
              <a:t>, p.625)</a:t>
            </a:r>
          </a:p>
          <a:p>
            <a:endParaRPr kumimoji="1" lang="zh-CN" altLang="en-US" dirty="0"/>
          </a:p>
        </p:txBody>
      </p:sp>
    </p:spTree>
    <p:extLst>
      <p:ext uri="{BB962C8B-B14F-4D97-AF65-F5344CB8AC3E}">
        <p14:creationId xmlns:p14="http://schemas.microsoft.com/office/powerpoint/2010/main" val="2160397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FB47406B-AFFB-3242-9A57-4B1206134155}"/>
              </a:ext>
            </a:extLst>
          </p:cNvPr>
          <p:cNvSpPr>
            <a:spLocks noGrp="1"/>
          </p:cNvSpPr>
          <p:nvPr>
            <p:ph idx="1"/>
          </p:nvPr>
        </p:nvSpPr>
        <p:spPr>
          <a:xfrm>
            <a:off x="700392" y="525294"/>
            <a:ext cx="10632332" cy="5651669"/>
          </a:xfrm>
        </p:spPr>
        <p:txBody>
          <a:bodyPr>
            <a:normAutofit/>
          </a:bodyPr>
          <a:lstStyle/>
          <a:p>
            <a:r>
              <a:rPr lang="en" altLang="zh-CN" sz="3600" b="1" dirty="0">
                <a:latin typeface="Times New Roman" panose="02020603050405020304" pitchFamily="18" charset="0"/>
                <a:cs typeface="Times New Roman" panose="02020603050405020304" pitchFamily="18" charset="0"/>
              </a:rPr>
              <a:t>A strong critic: </a:t>
            </a:r>
          </a:p>
          <a:p>
            <a:endParaRPr lang="en" altLang="zh-CN" sz="3600" b="1" dirty="0">
              <a:latin typeface="Times New Roman" panose="02020603050405020304" pitchFamily="18" charset="0"/>
              <a:cs typeface="Times New Roman" panose="02020603050405020304" pitchFamily="18" charset="0"/>
            </a:endParaRPr>
          </a:p>
          <a:p>
            <a:pPr algn="just"/>
            <a:r>
              <a:rPr lang="en" altLang="zh-CN" dirty="0">
                <a:latin typeface="Times New Roman" panose="02020603050405020304" pitchFamily="18" charset="0"/>
                <a:cs typeface="Times New Roman" panose="02020603050405020304" pitchFamily="18" charset="0"/>
              </a:rPr>
              <a:t>258. Let’s imagine the following case. I want to keep a diary about the recurrence of a certain sensation. To this end I associate it with the sign “S” and write this sign in a calendar for every day on which I have the sensation. --I first want to observe that a definition of the sign cannot be formulated. -- But all the same, I can give one to myself as a kind of ostensive definition! -- How? Can I point to the sensation? -- Not in the ordinary sense. But I speak, or write the sign down, and at the same time I concentrate my attention on the sensation a and so, as it were, point to it inwardly. </a:t>
            </a:r>
            <a:endParaRPr kumimoji="1"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6751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F83D3C93-637F-834B-BD8A-7111F7165B25}"/>
              </a:ext>
            </a:extLst>
          </p:cNvPr>
          <p:cNvSpPr>
            <a:spLocks noGrp="1"/>
          </p:cNvSpPr>
          <p:nvPr>
            <p:ph idx="1"/>
          </p:nvPr>
        </p:nvSpPr>
        <p:spPr>
          <a:xfrm>
            <a:off x="838200" y="496111"/>
            <a:ext cx="10348609" cy="5680852"/>
          </a:xfrm>
        </p:spPr>
        <p:txBody>
          <a:bodyPr/>
          <a:lstStyle/>
          <a:p>
            <a:pPr algn="just"/>
            <a:r>
              <a:rPr lang="en" altLang="zh-CN" dirty="0">
                <a:latin typeface="Times New Roman" panose="02020603050405020304" pitchFamily="18" charset="0"/>
                <a:cs typeface="Times New Roman" panose="02020603050405020304" pitchFamily="18" charset="0"/>
              </a:rPr>
              <a:t>      -- But what is this ceremony for? For that is all it seems to be! A definition serves to lay down the meaning of a sign, doesn’t it? -- Well, that is done precisely by concentrating my attention; for in this way I commit to memory the connection between the sign and the sensation. -- But “I commit it to memory” can only mean: this process brings it about that I remember the connection correctly in the future. But in the present case, I have no criterion of correctness. </a:t>
            </a:r>
            <a:r>
              <a:rPr lang="en" altLang="zh-CN" dirty="0">
                <a:solidFill>
                  <a:srgbClr val="FF0000"/>
                </a:solidFill>
                <a:latin typeface="Times New Roman" panose="02020603050405020304" pitchFamily="18" charset="0"/>
                <a:cs typeface="Times New Roman" panose="02020603050405020304" pitchFamily="18" charset="0"/>
              </a:rPr>
              <a:t>One would like to say: whatever is going to seem correct to me is correct. And that only means that here we can’t talk about ‘correct’. </a:t>
            </a:r>
          </a:p>
          <a:p>
            <a:endParaRPr kumimoji="1" lang="zh-CN" altLang="en-US" dirty="0"/>
          </a:p>
        </p:txBody>
      </p:sp>
    </p:spTree>
    <p:extLst>
      <p:ext uri="{BB962C8B-B14F-4D97-AF65-F5344CB8AC3E}">
        <p14:creationId xmlns:p14="http://schemas.microsoft.com/office/powerpoint/2010/main" val="372152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B57C47-9C9F-DC43-B540-AA84F24F8068}"/>
              </a:ext>
            </a:extLst>
          </p:cNvPr>
          <p:cNvSpPr>
            <a:spLocks noGrp="1"/>
          </p:cNvSpPr>
          <p:nvPr>
            <p:ph type="title"/>
          </p:nvPr>
        </p:nvSpPr>
        <p:spPr/>
        <p:txBody>
          <a:bodyPr/>
          <a:lstStyle/>
          <a:p>
            <a:pPr algn="ctr"/>
            <a:r>
              <a:rPr kumimoji="1" lang="en-US" altLang="zh-CN" dirty="0">
                <a:latin typeface="Songti SC" panose="02010600040101010101" pitchFamily="2" charset="-122"/>
                <a:ea typeface="Songti SC" panose="02010600040101010101" pitchFamily="2" charset="-122"/>
                <a:cs typeface="Times New Roman" panose="02020603050405020304" pitchFamily="18" charset="0"/>
              </a:rPr>
              <a:t>Overview</a:t>
            </a:r>
            <a:endParaRPr kumimoji="1" lang="zh-CN" altLang="en-US" dirty="0">
              <a:latin typeface="Songti SC" panose="02010600040101010101" pitchFamily="2" charset="-122"/>
              <a:ea typeface="Songti SC" panose="02010600040101010101" pitchFamily="2" charset="-122"/>
              <a:cs typeface="Times New Roman" panose="02020603050405020304" pitchFamily="18" charset="0"/>
            </a:endParaRPr>
          </a:p>
        </p:txBody>
      </p:sp>
      <p:sp>
        <p:nvSpPr>
          <p:cNvPr id="3" name="内容占位符 2">
            <a:extLst>
              <a:ext uri="{FF2B5EF4-FFF2-40B4-BE49-F238E27FC236}">
                <a16:creationId xmlns:a16="http://schemas.microsoft.com/office/drawing/2014/main" id="{A9989152-50BE-F649-BF42-DB5EAC967DC5}"/>
              </a:ext>
            </a:extLst>
          </p:cNvPr>
          <p:cNvSpPr>
            <a:spLocks noGrp="1"/>
          </p:cNvSpPr>
          <p:nvPr>
            <p:ph idx="1"/>
          </p:nvPr>
        </p:nvSpPr>
        <p:spPr>
          <a:xfrm>
            <a:off x="838200" y="1825625"/>
            <a:ext cx="10051473" cy="4109662"/>
          </a:xfrm>
        </p:spPr>
        <p:txBody>
          <a:bodyPr/>
          <a:lstStyle/>
          <a:p>
            <a:r>
              <a:rPr kumimoji="1" lang="en-US" altLang="zh-CN" sz="4000" dirty="0">
                <a:latin typeface="Times New Roman" panose="02020603050405020304" pitchFamily="18" charset="0"/>
                <a:cs typeface="Times New Roman" panose="02020603050405020304" pitchFamily="18" charset="0"/>
              </a:rPr>
              <a:t>1.</a:t>
            </a:r>
            <a:r>
              <a:rPr kumimoji="1" lang="zh-CN" altLang="en-US" sz="4000" dirty="0">
                <a:latin typeface="Times New Roman" panose="02020603050405020304" pitchFamily="18" charset="0"/>
                <a:cs typeface="Times New Roman" panose="02020603050405020304" pitchFamily="18" charset="0"/>
              </a:rPr>
              <a:t> </a:t>
            </a:r>
            <a:r>
              <a:rPr kumimoji="1" lang="en-US" altLang="zh-CN" sz="4000" dirty="0">
                <a:latin typeface="Times New Roman" panose="02020603050405020304" pitchFamily="18" charset="0"/>
                <a:cs typeface="Times New Roman" panose="02020603050405020304" pitchFamily="18" charset="0"/>
              </a:rPr>
              <a:t>Anti-skepticism resolution </a:t>
            </a:r>
          </a:p>
          <a:p>
            <a:endParaRPr kumimoji="1" lang="en-US" altLang="zh-CN" sz="4000" dirty="0">
              <a:latin typeface="Times New Roman" panose="02020603050405020304" pitchFamily="18" charset="0"/>
              <a:cs typeface="Times New Roman" panose="02020603050405020304" pitchFamily="18" charset="0"/>
            </a:endParaRPr>
          </a:p>
          <a:p>
            <a:r>
              <a:rPr kumimoji="1" lang="en-US" altLang="zh-CN" sz="4000" dirty="0">
                <a:latin typeface="Times New Roman" panose="02020603050405020304" pitchFamily="18" charset="0"/>
                <a:cs typeface="Times New Roman" panose="02020603050405020304" pitchFamily="18" charset="0"/>
              </a:rPr>
              <a:t>2. Non-reductionism</a:t>
            </a:r>
          </a:p>
          <a:p>
            <a:endParaRPr kumimoji="1" lang="en-US" altLang="zh-CN" sz="4000" dirty="0">
              <a:latin typeface="Times New Roman" panose="02020603050405020304" pitchFamily="18" charset="0"/>
              <a:cs typeface="Times New Roman" panose="02020603050405020304" pitchFamily="18" charset="0"/>
            </a:endParaRPr>
          </a:p>
          <a:p>
            <a:r>
              <a:rPr kumimoji="1" lang="en-US" altLang="zh-CN" sz="4000" dirty="0">
                <a:latin typeface="Times New Roman" panose="02020603050405020304" pitchFamily="18" charset="0"/>
                <a:cs typeface="Times New Roman" panose="02020603050405020304" pitchFamily="18" charset="0"/>
              </a:rPr>
              <a:t>3.</a:t>
            </a:r>
            <a:r>
              <a:rPr kumimoji="1" lang="zh-CN" altLang="en-US" sz="4000" dirty="0">
                <a:latin typeface="Times New Roman" panose="02020603050405020304" pitchFamily="18" charset="0"/>
                <a:cs typeface="Times New Roman" panose="02020603050405020304" pitchFamily="18" charset="0"/>
              </a:rPr>
              <a:t> </a:t>
            </a:r>
            <a:r>
              <a:rPr kumimoji="1" lang="en-US" altLang="zh-CN" sz="4000" dirty="0">
                <a:latin typeface="Times New Roman" panose="02020603050405020304" pitchFamily="18" charset="0"/>
                <a:cs typeface="Times New Roman" panose="02020603050405020304" pitchFamily="18" charset="0"/>
              </a:rPr>
              <a:t>Partial-</a:t>
            </a:r>
            <a:r>
              <a:rPr lang="en" altLang="zh-CN" sz="4000" dirty="0">
                <a:latin typeface="Times New Roman" panose="02020603050405020304" pitchFamily="18" charset="0"/>
                <a:cs typeface="Times New Roman" panose="02020603050405020304" pitchFamily="18" charset="0"/>
              </a:rPr>
              <a:t>communalism</a:t>
            </a:r>
            <a:r>
              <a:rPr lang="en-US" altLang="zh-CN" sz="4000" dirty="0">
                <a:latin typeface="Times New Roman" panose="02020603050405020304" pitchFamily="18" charset="0"/>
                <a:cs typeface="Times New Roman" panose="02020603050405020304" pitchFamily="18" charset="0"/>
              </a:rPr>
              <a:t>/individualism </a:t>
            </a:r>
          </a:p>
          <a:p>
            <a:pPr marL="0" indent="0">
              <a:buNone/>
            </a:pPr>
            <a:endParaRPr lang="en" altLang="zh-C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4698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89292123-7A49-FA4D-A926-D72FF504A37F}"/>
              </a:ext>
            </a:extLst>
          </p:cNvPr>
          <p:cNvSpPr>
            <a:spLocks noGrp="1"/>
          </p:cNvSpPr>
          <p:nvPr>
            <p:ph idx="1"/>
          </p:nvPr>
        </p:nvSpPr>
        <p:spPr>
          <a:xfrm>
            <a:off x="838200" y="953311"/>
            <a:ext cx="10445885" cy="5223652"/>
          </a:xfrm>
        </p:spPr>
        <p:txBody>
          <a:bodyPr>
            <a:normAutofit/>
          </a:bodyPr>
          <a:lstStyle/>
          <a:p>
            <a:r>
              <a:rPr kumimoji="1" lang="en-US" altLang="zh-CN" dirty="0">
                <a:latin typeface="Times New Roman" panose="02020603050405020304" pitchFamily="18" charset="0"/>
                <a:cs typeface="Times New Roman" panose="02020603050405020304" pitchFamily="18" charset="0"/>
              </a:rPr>
              <a:t>(1) Asymmetry:</a:t>
            </a:r>
          </a:p>
          <a:p>
            <a:r>
              <a:rPr kumimoji="1" lang="en-US" altLang="zh-CN" dirty="0">
                <a:latin typeface="Times New Roman" panose="02020603050405020304" pitchFamily="18" charset="0"/>
                <a:cs typeface="Times New Roman" panose="02020603050405020304" pitchFamily="18" charset="0"/>
              </a:rPr>
              <a:t>The objects  of which seeming right and seeming wrong are in charge are not symmetry. </a:t>
            </a:r>
          </a:p>
          <a:p>
            <a:r>
              <a:rPr kumimoji="1" lang="en-US" altLang="zh-CN" dirty="0">
                <a:latin typeface="Times New Roman" panose="02020603050405020304" pitchFamily="18" charset="0"/>
                <a:cs typeface="Times New Roman" panose="02020603050405020304" pitchFamily="18" charset="0"/>
              </a:rPr>
              <a:t>For most cases, it is seeming right because of the regularity established by the training process. </a:t>
            </a:r>
          </a:p>
          <a:p>
            <a:r>
              <a:rPr kumimoji="1" lang="en-US" altLang="zh-CN" dirty="0">
                <a:latin typeface="Times New Roman" panose="02020603050405020304" pitchFamily="18" charset="0"/>
                <a:cs typeface="Times New Roman" panose="02020603050405020304" pitchFamily="18" charset="0"/>
              </a:rPr>
              <a:t>(2) Uncompletion:</a:t>
            </a:r>
          </a:p>
          <a:p>
            <a:r>
              <a:rPr kumimoji="1" lang="en-US" altLang="zh-CN" dirty="0">
                <a:latin typeface="Times New Roman" panose="02020603050405020304" pitchFamily="18" charset="0"/>
                <a:cs typeface="Times New Roman" panose="02020603050405020304" pitchFamily="18" charset="0"/>
              </a:rPr>
              <a:t>The primitive criterion needs check by public criterion. This means that there is a transition between seeming right to right.</a:t>
            </a:r>
          </a:p>
          <a:p>
            <a:r>
              <a:rPr kumimoji="1" lang="en-US" altLang="zh-CN" dirty="0">
                <a:latin typeface="Times New Roman" panose="02020603050405020304" pitchFamily="18" charset="0"/>
                <a:cs typeface="Times New Roman" panose="02020603050405020304" pitchFamily="18" charset="0"/>
              </a:rPr>
              <a:t>(3) Fallibility</a:t>
            </a:r>
          </a:p>
          <a:p>
            <a:r>
              <a:rPr kumimoji="1" lang="en-US" altLang="zh-CN" dirty="0">
                <a:latin typeface="Times New Roman" panose="02020603050405020304" pitchFamily="18" charset="0"/>
                <a:cs typeface="Times New Roman" panose="02020603050405020304" pitchFamily="18" charset="0"/>
              </a:rPr>
              <a:t>The result of the check shows that some seeming right is not real right.</a:t>
            </a:r>
          </a:p>
          <a:p>
            <a:endParaRPr kumimoji="1" lang="zh-CN" altLang="en-US" dirty="0"/>
          </a:p>
        </p:txBody>
      </p:sp>
    </p:spTree>
    <p:extLst>
      <p:ext uri="{BB962C8B-B14F-4D97-AF65-F5344CB8AC3E}">
        <p14:creationId xmlns:p14="http://schemas.microsoft.com/office/powerpoint/2010/main" val="13031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6ECB290-1C76-804B-B204-D676E0921DF8}"/>
              </a:ext>
            </a:extLst>
          </p:cNvPr>
          <p:cNvSpPr>
            <a:spLocks noGrp="1"/>
          </p:cNvSpPr>
          <p:nvPr>
            <p:ph idx="1"/>
          </p:nvPr>
        </p:nvSpPr>
        <p:spPr>
          <a:xfrm>
            <a:off x="838200" y="1206230"/>
            <a:ext cx="10484796" cy="4970733"/>
          </a:xfrm>
        </p:spPr>
        <p:txBody>
          <a:bodyPr/>
          <a:lstStyle/>
          <a:p>
            <a:pPr algn="just"/>
            <a:r>
              <a:rPr kumimoji="1" lang="en-US" altLang="zh-CN" b="1" dirty="0">
                <a:latin typeface="Times New Roman" panose="02020603050405020304" pitchFamily="18" charset="0"/>
                <a:cs typeface="Times New Roman" panose="02020603050405020304" pitchFamily="18" charset="0"/>
              </a:rPr>
              <a:t>The primitive normative attitude highlights the addition pattern which allows the addition pattern continue (additional rule), and at the same time blocks the possibility for quaddtion rule.</a:t>
            </a:r>
          </a:p>
          <a:p>
            <a:pPr algn="just"/>
            <a:endParaRPr kumimoji="1" lang="en-US" altLang="zh-CN" dirty="0">
              <a:latin typeface="Times New Roman" panose="02020603050405020304" pitchFamily="18" charset="0"/>
              <a:cs typeface="Times New Roman" panose="02020603050405020304" pitchFamily="18" charset="0"/>
            </a:endParaRPr>
          </a:p>
          <a:p>
            <a:pPr algn="just"/>
            <a:r>
              <a:rPr kumimoji="1" lang="en-US" altLang="zh-CN" dirty="0">
                <a:latin typeface="Times New Roman" panose="02020603050405020304" pitchFamily="18" charset="0"/>
                <a:cs typeface="Times New Roman" panose="02020603050405020304" pitchFamily="18" charset="0"/>
              </a:rPr>
              <a:t>When quaddtion pattern (the second segment) is intruding, the primitive attitude determines/judges that this derivation is seemingly wrong. </a:t>
            </a:r>
            <a:endParaRPr kumimoji="1"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1064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5E84F7-DDC5-AF4A-9FF4-A29AD64158BE}"/>
              </a:ext>
            </a:extLst>
          </p:cNvPr>
          <p:cNvSpPr>
            <a:spLocks noGrp="1"/>
          </p:cNvSpPr>
          <p:nvPr>
            <p:ph type="title"/>
          </p:nvPr>
        </p:nvSpPr>
        <p:spPr/>
        <p:txBody>
          <a:bodyPr/>
          <a:lstStyle/>
          <a:p>
            <a:pPr algn="ctr"/>
            <a:r>
              <a:rPr kumimoji="1" lang="zh-CN" altLang="en-US" dirty="0">
                <a:latin typeface="SimSun" panose="02010600030101010101" pitchFamily="2" charset="-122"/>
                <a:ea typeface="SimSun" panose="02010600030101010101" pitchFamily="2" charset="-122"/>
                <a:cs typeface="Times New Roman" panose="02020603050405020304" pitchFamily="18" charset="0"/>
              </a:rPr>
              <a:t>三、原初规范性和一般规范性</a:t>
            </a:r>
          </a:p>
        </p:txBody>
      </p:sp>
      <p:sp>
        <p:nvSpPr>
          <p:cNvPr id="3" name="内容占位符 2">
            <a:extLst>
              <a:ext uri="{FF2B5EF4-FFF2-40B4-BE49-F238E27FC236}">
                <a16:creationId xmlns:a16="http://schemas.microsoft.com/office/drawing/2014/main" id="{7BA24639-D7EB-1B4D-93C8-571B504044C4}"/>
              </a:ext>
            </a:extLst>
          </p:cNvPr>
          <p:cNvSpPr>
            <a:spLocks noGrp="1"/>
          </p:cNvSpPr>
          <p:nvPr>
            <p:ph idx="1"/>
          </p:nvPr>
        </p:nvSpPr>
        <p:spPr/>
        <p:txBody>
          <a:bodyPr>
            <a:normAutofit lnSpcReduction="10000"/>
          </a:bodyPr>
          <a:lstStyle/>
          <a:p>
            <a:r>
              <a:rPr kumimoji="1" lang="en-US" altLang="zh-CN" dirty="0">
                <a:latin typeface="Times New Roman" panose="02020603050405020304" pitchFamily="18" charset="0"/>
                <a:cs typeface="Times New Roman" panose="02020603050405020304" pitchFamily="18" charset="0"/>
              </a:rPr>
              <a:t>New Dualism: </a:t>
            </a:r>
          </a:p>
          <a:p>
            <a:r>
              <a:rPr kumimoji="1" lang="en-US" altLang="zh-CN" dirty="0">
                <a:latin typeface="Times New Roman" panose="02020603050405020304" pitchFamily="18" charset="0"/>
                <a:cs typeface="Times New Roman" panose="02020603050405020304" pitchFamily="18" charset="0"/>
              </a:rPr>
              <a:t>Separation between private and public </a:t>
            </a:r>
          </a:p>
          <a:p>
            <a:r>
              <a:rPr kumimoji="1" lang="en-US" altLang="zh-CN" dirty="0">
                <a:latin typeface="Times New Roman" panose="02020603050405020304" pitchFamily="18" charset="0"/>
                <a:cs typeface="Times New Roman" panose="02020603050405020304" pitchFamily="18" charset="0"/>
              </a:rPr>
              <a:t>Rule following paradox. </a:t>
            </a:r>
          </a:p>
          <a:p>
            <a:endParaRPr kumimoji="1" lang="en-US" altLang="zh-CN" dirty="0">
              <a:latin typeface="Times New Roman" panose="02020603050405020304" pitchFamily="18" charset="0"/>
              <a:cs typeface="Times New Roman" panose="02020603050405020304" pitchFamily="18" charset="0"/>
            </a:endParaRPr>
          </a:p>
          <a:p>
            <a:r>
              <a:rPr kumimoji="1" lang="en-US" altLang="zh-CN" dirty="0">
                <a:latin typeface="Times New Roman" panose="02020603050405020304" pitchFamily="18" charset="0"/>
                <a:cs typeface="Times New Roman" panose="02020603050405020304" pitchFamily="18" charset="0"/>
              </a:rPr>
              <a:t>Public normativity:</a:t>
            </a:r>
          </a:p>
          <a:p>
            <a:r>
              <a:rPr kumimoji="1" lang="en-US" altLang="zh-CN" dirty="0">
                <a:latin typeface="Times New Roman" panose="02020603050405020304" pitchFamily="18" charset="0"/>
                <a:cs typeface="Times New Roman" panose="02020603050405020304" pitchFamily="18" charset="0"/>
              </a:rPr>
              <a:t>Public pattern: a pattern more confirmed and more extended</a:t>
            </a:r>
          </a:p>
          <a:p>
            <a:r>
              <a:rPr kumimoji="1" lang="en-US" altLang="zh-CN" dirty="0">
                <a:latin typeface="Times New Roman" panose="02020603050405020304" pitchFamily="18" charset="0"/>
                <a:cs typeface="Times New Roman" panose="02020603050405020304" pitchFamily="18" charset="0"/>
              </a:rPr>
              <a:t>For the check of the primitive normativity </a:t>
            </a:r>
          </a:p>
          <a:p>
            <a:r>
              <a:rPr kumimoji="1" lang="en-US" altLang="zh-CN" dirty="0">
                <a:latin typeface="Times New Roman" panose="02020603050405020304" pitchFamily="18" charset="0"/>
                <a:cs typeface="Times New Roman" panose="02020603050405020304" pitchFamily="18" charset="0"/>
              </a:rPr>
              <a:t>From first personal normativity to third personal normativity </a:t>
            </a:r>
          </a:p>
          <a:p>
            <a:r>
              <a:rPr kumimoji="1" lang="en-US" altLang="zh-CN" dirty="0">
                <a:latin typeface="Times New Roman" panose="02020603050405020304" pitchFamily="18" charset="0"/>
                <a:cs typeface="Times New Roman" panose="02020603050405020304" pitchFamily="18" charset="0"/>
              </a:rPr>
              <a:t>From subjective criterion to objective criterion </a:t>
            </a:r>
          </a:p>
          <a:p>
            <a:endParaRPr kumimoji="1" lang="en-US" altLang="zh-CN" dirty="0">
              <a:latin typeface="Times New Roman" panose="02020603050405020304" pitchFamily="18" charset="0"/>
              <a:cs typeface="Times New Roman" panose="02020603050405020304" pitchFamily="18" charset="0"/>
            </a:endParaRPr>
          </a:p>
          <a:p>
            <a:endParaRPr kumimoji="1" lang="en-US" altLang="zh-CN" dirty="0">
              <a:latin typeface="Times New Roman" panose="02020603050405020304" pitchFamily="18" charset="0"/>
              <a:cs typeface="Times New Roman" panose="02020603050405020304" pitchFamily="18" charset="0"/>
            </a:endParaRPr>
          </a:p>
          <a:p>
            <a:endParaRPr kumimoji="1" lang="zh-CN" altLang="en-US" dirty="0"/>
          </a:p>
        </p:txBody>
      </p:sp>
    </p:spTree>
    <p:extLst>
      <p:ext uri="{BB962C8B-B14F-4D97-AF65-F5344CB8AC3E}">
        <p14:creationId xmlns:p14="http://schemas.microsoft.com/office/powerpoint/2010/main" val="1020740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7CBA9034-11B4-E748-9A29-BA09F084DB15}"/>
              </a:ext>
            </a:extLst>
          </p:cNvPr>
          <p:cNvSpPr>
            <a:spLocks noGrp="1"/>
          </p:cNvSpPr>
          <p:nvPr>
            <p:ph idx="1"/>
          </p:nvPr>
        </p:nvSpPr>
        <p:spPr>
          <a:xfrm>
            <a:off x="838201" y="1147864"/>
            <a:ext cx="10484796" cy="5029099"/>
          </a:xfrm>
        </p:spPr>
        <p:txBody>
          <a:bodyPr/>
          <a:lstStyle/>
          <a:p>
            <a:r>
              <a:rPr kumimoji="1" lang="en-US" altLang="zh-CN" dirty="0">
                <a:latin typeface="Times New Roman" panose="02020603050405020304" pitchFamily="18" charset="0"/>
                <a:cs typeface="Times New Roman" panose="02020603050405020304" pitchFamily="18" charset="0"/>
              </a:rPr>
              <a:t>Primitivity normativity lays down the basis for public normativity.</a:t>
            </a:r>
          </a:p>
          <a:p>
            <a:r>
              <a:rPr kumimoji="1" lang="en-US" altLang="zh-CN" dirty="0">
                <a:latin typeface="Times New Roman" panose="02020603050405020304" pitchFamily="18" charset="0"/>
                <a:cs typeface="Times New Roman" panose="02020603050405020304" pitchFamily="18" charset="0"/>
              </a:rPr>
              <a:t>It is in no sense to suggest that the public normativity is </a:t>
            </a:r>
            <a:r>
              <a:rPr kumimoji="1" lang="en-US" altLang="zh-CN" i="1" dirty="0">
                <a:latin typeface="Times New Roman" panose="02020603050405020304" pitchFamily="18" charset="0"/>
                <a:cs typeface="Times New Roman" panose="02020603050405020304" pitchFamily="18" charset="0"/>
              </a:rPr>
              <a:t>a priori.</a:t>
            </a:r>
          </a:p>
          <a:p>
            <a:r>
              <a:rPr kumimoji="1" lang="en-US" altLang="zh-CN" b="1" dirty="0">
                <a:latin typeface="Times New Roman" panose="02020603050405020304" pitchFamily="18" charset="0"/>
                <a:cs typeface="Times New Roman" panose="02020603050405020304" pitchFamily="18" charset="0"/>
              </a:rPr>
              <a:t>If this strategy is correct, then it sets up a bridge between individual aspect and public aspect. </a:t>
            </a:r>
            <a:r>
              <a:rPr kumimoji="1" lang="en-US" altLang="zh-CN" b="1" i="1" dirty="0">
                <a:latin typeface="Times New Roman" panose="02020603050405020304" pitchFamily="18" charset="0"/>
                <a:cs typeface="Times New Roman" panose="02020603050405020304" pitchFamily="18" charset="0"/>
              </a:rPr>
              <a:t> </a:t>
            </a:r>
          </a:p>
          <a:p>
            <a:endParaRPr kumimoji="1" lang="en-US" altLang="zh-CN" i="1" dirty="0">
              <a:latin typeface="Times New Roman" panose="02020603050405020304" pitchFamily="18" charset="0"/>
              <a:cs typeface="Times New Roman" panose="02020603050405020304" pitchFamily="18" charset="0"/>
            </a:endParaRPr>
          </a:p>
          <a:p>
            <a:r>
              <a:rPr kumimoji="1" lang="en-US" altLang="zh-CN" b="1" dirty="0">
                <a:latin typeface="Times New Roman" panose="02020603050405020304" pitchFamily="18" charset="0"/>
                <a:cs typeface="Times New Roman" panose="02020603050405020304" pitchFamily="18" charset="0"/>
              </a:rPr>
              <a:t>So it is neither against Wittgenstein nor against Kripenstein.</a:t>
            </a:r>
          </a:p>
          <a:p>
            <a:r>
              <a:rPr kumimoji="1" lang="en-US" altLang="zh-CN" dirty="0">
                <a:latin typeface="Times New Roman" panose="02020603050405020304" pitchFamily="18" charset="0"/>
                <a:cs typeface="Times New Roman" panose="02020603050405020304" pitchFamily="18" charset="0"/>
              </a:rPr>
              <a:t>It not only relieves the tension between individual level and public level, but also makes the whole story more completed.    </a:t>
            </a:r>
            <a:endParaRPr kumimoji="1"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8013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7D34A76-47A9-D341-BE1C-8D30BE2B2E31}"/>
              </a:ext>
            </a:extLst>
          </p:cNvPr>
          <p:cNvSpPr>
            <a:spLocks noGrp="1"/>
          </p:cNvSpPr>
          <p:nvPr>
            <p:ph type="title"/>
          </p:nvPr>
        </p:nvSpPr>
        <p:spPr/>
        <p:txBody>
          <a:bodyPr/>
          <a:lstStyle/>
          <a:p>
            <a:pPr algn="ctr"/>
            <a:r>
              <a:rPr kumimoji="1" lang="zh-CN" altLang="en-US" dirty="0">
                <a:latin typeface="SimSun" panose="02010600030101010101" pitchFamily="2" charset="-122"/>
                <a:ea typeface="SimSun" panose="02010600030101010101" pitchFamily="2" charset="-122"/>
              </a:rPr>
              <a:t>四、反怀疑论式解决</a:t>
            </a:r>
          </a:p>
        </p:txBody>
      </p:sp>
      <p:sp>
        <p:nvSpPr>
          <p:cNvPr id="3" name="内容占位符 2">
            <a:extLst>
              <a:ext uri="{FF2B5EF4-FFF2-40B4-BE49-F238E27FC236}">
                <a16:creationId xmlns:a16="http://schemas.microsoft.com/office/drawing/2014/main" id="{FCD06251-11C1-9D48-B693-2E480F2DAFA4}"/>
              </a:ext>
            </a:extLst>
          </p:cNvPr>
          <p:cNvSpPr>
            <a:spLocks noGrp="1"/>
          </p:cNvSpPr>
          <p:nvPr>
            <p:ph idx="1"/>
          </p:nvPr>
        </p:nvSpPr>
        <p:spPr/>
        <p:txBody>
          <a:bodyPr/>
          <a:lstStyle/>
          <a:p>
            <a:r>
              <a:rPr lang="en-US" altLang="zh-CN" dirty="0">
                <a:latin typeface="Times New Roman" panose="02020603050405020304" pitchFamily="18" charset="0"/>
                <a:cs typeface="Times New Roman" panose="02020603050405020304" pitchFamily="18" charset="0"/>
              </a:rPr>
              <a:t>First, he questions whether there is any </a:t>
            </a:r>
            <a:r>
              <a:rPr lang="en-US" altLang="zh-CN" i="1" dirty="0">
                <a:latin typeface="Times New Roman" panose="02020603050405020304" pitchFamily="18" charset="0"/>
                <a:cs typeface="Times New Roman" panose="02020603050405020304" pitchFamily="18" charset="0"/>
              </a:rPr>
              <a:t>fact </a:t>
            </a:r>
            <a:r>
              <a:rPr lang="en-US" altLang="zh-CN" dirty="0">
                <a:latin typeface="Times New Roman" panose="02020603050405020304" pitchFamily="18" charset="0"/>
                <a:cs typeface="Times New Roman" panose="02020603050405020304" pitchFamily="18" charset="0"/>
              </a:rPr>
              <a:t>that I meant plus, not quus, that will answer his </a:t>
            </a:r>
            <a:r>
              <a:rPr lang="en-US" altLang="zh-CN" dirty="0" err="1">
                <a:latin typeface="Times New Roman" panose="02020603050405020304" pitchFamily="18" charset="0"/>
                <a:cs typeface="Times New Roman" panose="02020603050405020304" pitchFamily="18" charset="0"/>
              </a:rPr>
              <a:t>sceptical</a:t>
            </a:r>
            <a:r>
              <a:rPr lang="en-US" altLang="zh-CN" dirty="0">
                <a:latin typeface="Times New Roman" panose="02020603050405020304" pitchFamily="18" charset="0"/>
                <a:cs typeface="Times New Roman" panose="02020603050405020304" pitchFamily="18" charset="0"/>
              </a:rPr>
              <a:t> challenge. Second, he questions whether I have any reason to be so confident that now I should answer ‘125’ rather than ‘5’. (Kripke, p.11)</a:t>
            </a:r>
            <a:endParaRPr lang="zh-CN" altLang="zh-CN" dirty="0">
              <a:latin typeface="Times New Roman" panose="02020603050405020304" pitchFamily="18" charset="0"/>
              <a:cs typeface="Times New Roman" panose="02020603050405020304" pitchFamily="18" charset="0"/>
            </a:endParaRPr>
          </a:p>
          <a:p>
            <a:endParaRPr kumimoji="1" lang="en-US" altLang="zh-CN" dirty="0">
              <a:latin typeface="Times New Roman" panose="02020603050405020304" pitchFamily="18" charset="0"/>
              <a:cs typeface="Times New Roman" panose="02020603050405020304" pitchFamily="18" charset="0"/>
            </a:endParaRPr>
          </a:p>
          <a:p>
            <a:r>
              <a:rPr kumimoji="1" lang="en-US" altLang="zh-CN" b="1" dirty="0">
                <a:latin typeface="Times New Roman" panose="02020603050405020304" pitchFamily="18" charset="0"/>
                <a:cs typeface="Times New Roman" panose="02020603050405020304" pitchFamily="18" charset="0"/>
              </a:rPr>
              <a:t>(1) the pattern (regularity in limited case)</a:t>
            </a:r>
          </a:p>
          <a:p>
            <a:r>
              <a:rPr kumimoji="1" lang="en-US" altLang="zh-CN" b="1" dirty="0">
                <a:latin typeface="Times New Roman" panose="02020603050405020304" pitchFamily="18" charset="0"/>
                <a:cs typeface="Times New Roman" panose="02020603050405020304" pitchFamily="18" charset="0"/>
              </a:rPr>
              <a:t>(2) the primitive normativity (seeming right/seeming wrong)</a:t>
            </a:r>
            <a:endParaRPr kumimoji="1" lang="zh-CN" alt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5658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DE259289-99BB-8146-99A0-98916A3EABE2}"/>
              </a:ext>
            </a:extLst>
          </p:cNvPr>
          <p:cNvSpPr>
            <a:spLocks noGrp="1"/>
          </p:cNvSpPr>
          <p:nvPr>
            <p:ph idx="1"/>
          </p:nvPr>
        </p:nvSpPr>
        <p:spPr>
          <a:xfrm>
            <a:off x="921696" y="875489"/>
            <a:ext cx="10582072" cy="4630265"/>
          </a:xfrm>
        </p:spPr>
        <p:txBody>
          <a:bodyPr/>
          <a:lstStyle/>
          <a:p>
            <a:r>
              <a:rPr kumimoji="1" lang="en-US" altLang="zh-CN" dirty="0">
                <a:latin typeface="Times New Roman" panose="02020603050405020304" pitchFamily="18" charset="0"/>
                <a:cs typeface="Times New Roman" panose="02020603050405020304" pitchFamily="18" charset="0"/>
              </a:rPr>
              <a:t>(1) Infinite problem </a:t>
            </a:r>
          </a:p>
          <a:p>
            <a:r>
              <a:rPr kumimoji="1" lang="en-US" altLang="zh-CN" dirty="0">
                <a:latin typeface="Times New Roman" panose="02020603050405020304" pitchFamily="18" charset="0"/>
                <a:cs typeface="Times New Roman" panose="02020603050405020304" pitchFamily="18" charset="0"/>
              </a:rPr>
              <a:t>Pattern can reach out to infinite cases. The rule is established, not </a:t>
            </a:r>
            <a:r>
              <a:rPr kumimoji="1" lang="en-US" altLang="zh-CN" i="1" dirty="0">
                <a:latin typeface="Times New Roman" panose="02020603050405020304" pitchFamily="18" charset="0"/>
                <a:cs typeface="Times New Roman" panose="02020603050405020304" pitchFamily="18" charset="0"/>
              </a:rPr>
              <a:t>a priori</a:t>
            </a:r>
            <a:r>
              <a:rPr kumimoji="1" lang="en-US" altLang="zh-CN" dirty="0">
                <a:latin typeface="Times New Roman" panose="02020603050405020304" pitchFamily="18" charset="0"/>
                <a:cs typeface="Times New Roman" panose="02020603050405020304" pitchFamily="18" charset="0"/>
              </a:rPr>
              <a:t>. </a:t>
            </a:r>
          </a:p>
          <a:p>
            <a:r>
              <a:rPr kumimoji="1" lang="en-US" altLang="zh-CN" dirty="0">
                <a:latin typeface="Times New Roman" panose="02020603050405020304" pitchFamily="18" charset="0"/>
                <a:cs typeface="Times New Roman" panose="02020603050405020304" pitchFamily="18" charset="0"/>
              </a:rPr>
              <a:t>If there is no reason for the deviation of the pattern, it makes no sense to introduce the big skeptical question. </a:t>
            </a:r>
          </a:p>
          <a:p>
            <a:r>
              <a:rPr kumimoji="1" lang="en-US" altLang="zh-CN" dirty="0">
                <a:latin typeface="Times New Roman" panose="02020603050405020304" pitchFamily="18" charset="0"/>
                <a:cs typeface="Times New Roman" panose="02020603050405020304" pitchFamily="18" charset="0"/>
              </a:rPr>
              <a:t>The primitive normativity could ensure that the deviation can not easily happen. </a:t>
            </a:r>
          </a:p>
          <a:p>
            <a:r>
              <a:rPr kumimoji="1" lang="en-US" altLang="zh-CN" dirty="0">
                <a:latin typeface="Times New Roman" panose="02020603050405020304" pitchFamily="18" charset="0"/>
                <a:cs typeface="Times New Roman" panose="02020603050405020304" pitchFamily="18" charset="0"/>
              </a:rPr>
              <a:t> </a:t>
            </a:r>
            <a:endParaRPr kumimoji="1"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1185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D2704ACC-383D-3C4F-92E1-99352E1659CA}"/>
              </a:ext>
            </a:extLst>
          </p:cNvPr>
          <p:cNvSpPr>
            <a:spLocks noGrp="1"/>
          </p:cNvSpPr>
          <p:nvPr>
            <p:ph idx="1"/>
          </p:nvPr>
        </p:nvSpPr>
        <p:spPr>
          <a:xfrm>
            <a:off x="838200" y="826851"/>
            <a:ext cx="10397247" cy="5350112"/>
          </a:xfrm>
        </p:spPr>
        <p:txBody>
          <a:bodyPr>
            <a:normAutofit/>
          </a:bodyPr>
          <a:lstStyle/>
          <a:p>
            <a:pPr algn="just"/>
            <a:r>
              <a:rPr kumimoji="1" lang="en-US" altLang="zh-CN" dirty="0">
                <a:latin typeface="Times New Roman" panose="02020603050405020304" pitchFamily="18" charset="0"/>
                <a:cs typeface="Times New Roman" panose="02020603050405020304" pitchFamily="18" charset="0"/>
              </a:rPr>
              <a:t>(2) Errors problem:</a:t>
            </a:r>
          </a:p>
          <a:p>
            <a:pPr algn="just"/>
            <a:r>
              <a:rPr kumimoji="1" lang="en-US" altLang="zh-CN" dirty="0">
                <a:latin typeface="Times New Roman" panose="02020603050405020304" pitchFamily="18" charset="0"/>
                <a:cs typeface="Times New Roman" panose="02020603050405020304" pitchFamily="18" charset="0"/>
              </a:rPr>
              <a:t>There is no error problem as the dispostionism would encounter because this strategy is not reductionism. </a:t>
            </a:r>
          </a:p>
          <a:p>
            <a:pPr algn="just"/>
            <a:endParaRPr kumimoji="1" lang="en-US" altLang="zh-CN" dirty="0">
              <a:latin typeface="Times New Roman" panose="02020603050405020304" pitchFamily="18" charset="0"/>
              <a:cs typeface="Times New Roman" panose="02020603050405020304" pitchFamily="18" charset="0"/>
            </a:endParaRPr>
          </a:p>
          <a:p>
            <a:pPr algn="just"/>
            <a:r>
              <a:rPr kumimoji="1" lang="en-US" altLang="zh-CN" dirty="0">
                <a:latin typeface="Times New Roman" panose="02020603050405020304" pitchFamily="18" charset="0"/>
                <a:cs typeface="Times New Roman" panose="02020603050405020304" pitchFamily="18" charset="0"/>
              </a:rPr>
              <a:t>For the systematical mistake, it allows that this could happen. </a:t>
            </a:r>
          </a:p>
          <a:p>
            <a:pPr algn="just"/>
            <a:r>
              <a:rPr kumimoji="1" lang="en-US" altLang="zh-CN" dirty="0">
                <a:latin typeface="Times New Roman" panose="02020603050405020304" pitchFamily="18" charset="0"/>
                <a:cs typeface="Times New Roman" panose="02020603050405020304" pitchFamily="18" charset="0"/>
              </a:rPr>
              <a:t>a</a:t>
            </a:r>
            <a:r>
              <a:rPr kumimoji="1" lang="zh-CN" altLang="en-US" dirty="0">
                <a:latin typeface="Times New Roman" panose="02020603050405020304" pitchFamily="18" charset="0"/>
                <a:cs typeface="Times New Roman" panose="02020603050405020304" pitchFamily="18" charset="0"/>
              </a:rPr>
              <a:t>） </a:t>
            </a:r>
            <a:r>
              <a:rPr kumimoji="1" lang="en-US" altLang="zh-CN" dirty="0">
                <a:latin typeface="Times New Roman" panose="02020603050405020304" pitchFamily="18" charset="0"/>
                <a:cs typeface="Times New Roman" panose="02020603050405020304" pitchFamily="18" charset="0"/>
              </a:rPr>
              <a:t>For people in our community, the big mistakes could be corrected.  </a:t>
            </a:r>
          </a:p>
          <a:p>
            <a:pPr algn="just"/>
            <a:r>
              <a:rPr kumimoji="1" lang="en-US" altLang="zh-CN" dirty="0">
                <a:latin typeface="Times New Roman" panose="02020603050405020304" pitchFamily="18" charset="0"/>
                <a:cs typeface="Times New Roman" panose="02020603050405020304" pitchFamily="18" charset="0"/>
              </a:rPr>
              <a:t>b</a:t>
            </a:r>
            <a:r>
              <a:rPr kumimoji="1" lang="zh-CN" altLang="en-US" dirty="0">
                <a:latin typeface="Times New Roman" panose="02020603050405020304" pitchFamily="18" charset="0"/>
                <a:cs typeface="Times New Roman" panose="02020603050405020304" pitchFamily="18" charset="0"/>
              </a:rPr>
              <a:t>） </a:t>
            </a:r>
            <a:r>
              <a:rPr kumimoji="1" lang="en-US" altLang="zh-CN" dirty="0">
                <a:latin typeface="Times New Roman" panose="02020603050405020304" pitchFamily="18" charset="0"/>
                <a:cs typeface="Times New Roman" panose="02020603050405020304" pitchFamily="18" charset="0"/>
              </a:rPr>
              <a:t>For</a:t>
            </a:r>
            <a:r>
              <a:rPr kumimoji="1" lang="zh-CN" altLang="en-US" dirty="0">
                <a:latin typeface="Times New Roman" panose="02020603050405020304" pitchFamily="18" charset="0"/>
                <a:cs typeface="Times New Roman" panose="02020603050405020304" pitchFamily="18" charset="0"/>
              </a:rPr>
              <a:t> </a:t>
            </a:r>
            <a:r>
              <a:rPr kumimoji="1" lang="en-US" altLang="zh-CN" dirty="0">
                <a:latin typeface="Times New Roman" panose="02020603050405020304" pitchFamily="18" charset="0"/>
                <a:cs typeface="Times New Roman" panose="02020603050405020304" pitchFamily="18" charset="0"/>
              </a:rPr>
              <a:t>people out our community, it is about the “dream-like” skepticism. So it is far from our actual life. </a:t>
            </a:r>
          </a:p>
          <a:p>
            <a:pPr algn="just"/>
            <a:r>
              <a:rPr kumimoji="1" lang="en-US" altLang="zh-CN" dirty="0">
                <a:latin typeface="Times New Roman" panose="02020603050405020304" pitchFamily="18" charset="0"/>
                <a:cs typeface="Times New Roman" panose="02020603050405020304" pitchFamily="18" charset="0"/>
              </a:rPr>
              <a:t>c</a:t>
            </a:r>
            <a:r>
              <a:rPr kumimoji="1" lang="zh-CN" altLang="en-US" dirty="0">
                <a:latin typeface="Times New Roman" panose="02020603050405020304" pitchFamily="18" charset="0"/>
                <a:cs typeface="Times New Roman" panose="02020603050405020304" pitchFamily="18" charset="0"/>
              </a:rPr>
              <a:t>） </a:t>
            </a:r>
            <a:r>
              <a:rPr kumimoji="1" lang="en-US" altLang="zh-CN" dirty="0">
                <a:latin typeface="Times New Roman" panose="02020603050405020304" pitchFamily="18" charset="0"/>
                <a:cs typeface="Times New Roman" panose="02020603050405020304" pitchFamily="18" charset="0"/>
              </a:rPr>
              <a:t>For</a:t>
            </a:r>
            <a:r>
              <a:rPr kumimoji="1" lang="zh-CN" altLang="en-US" dirty="0">
                <a:latin typeface="Times New Roman" panose="02020603050405020304" pitchFamily="18" charset="0"/>
                <a:cs typeface="Times New Roman" panose="02020603050405020304" pitchFamily="18" charset="0"/>
              </a:rPr>
              <a:t> </a:t>
            </a:r>
            <a:r>
              <a:rPr kumimoji="1" lang="en-US" altLang="zh-CN" dirty="0">
                <a:latin typeface="Times New Roman" panose="02020603050405020304" pitchFamily="18" charset="0"/>
                <a:cs typeface="Times New Roman" panose="02020603050405020304" pitchFamily="18" charset="0"/>
              </a:rPr>
              <a:t>creature</a:t>
            </a:r>
            <a:r>
              <a:rPr kumimoji="1" lang="zh-CN" altLang="en-US" dirty="0">
                <a:latin typeface="Times New Roman" panose="02020603050405020304" pitchFamily="18" charset="0"/>
                <a:cs typeface="Times New Roman" panose="02020603050405020304" pitchFamily="18" charset="0"/>
              </a:rPr>
              <a:t> </a:t>
            </a:r>
            <a:r>
              <a:rPr kumimoji="1" lang="en-US" altLang="zh-CN" dirty="0">
                <a:latin typeface="Times New Roman" panose="02020603050405020304" pitchFamily="18" charset="0"/>
                <a:cs typeface="Times New Roman" panose="02020603050405020304" pitchFamily="18" charset="0"/>
              </a:rPr>
              <a:t>differing with human beings, it is totally a different story. </a:t>
            </a:r>
          </a:p>
          <a:p>
            <a:endParaRPr kumimoji="1"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1393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D105244-D8A5-764A-BCA3-98E9612BFC0C}"/>
              </a:ext>
            </a:extLst>
          </p:cNvPr>
          <p:cNvSpPr>
            <a:spLocks noGrp="1"/>
          </p:cNvSpPr>
          <p:nvPr>
            <p:ph idx="1"/>
          </p:nvPr>
        </p:nvSpPr>
        <p:spPr>
          <a:xfrm>
            <a:off x="838200" y="787940"/>
            <a:ext cx="10436157" cy="5389023"/>
          </a:xfrm>
        </p:spPr>
        <p:txBody>
          <a:bodyPr/>
          <a:lstStyle/>
          <a:p>
            <a:r>
              <a:rPr kumimoji="1" lang="en-US" altLang="zh-CN" dirty="0">
                <a:latin typeface="Times New Roman" panose="02020603050405020304" pitchFamily="18" charset="0"/>
                <a:cs typeface="Times New Roman" panose="02020603050405020304" pitchFamily="18" charset="0"/>
              </a:rPr>
              <a:t>(3) Normativity problem:</a:t>
            </a:r>
          </a:p>
          <a:p>
            <a:endParaRPr kumimoji="1" lang="en-US" altLang="zh-CN" dirty="0">
              <a:latin typeface="Times New Roman" panose="02020603050405020304" pitchFamily="18" charset="0"/>
              <a:cs typeface="Times New Roman" panose="02020603050405020304" pitchFamily="18" charset="0"/>
            </a:endParaRPr>
          </a:p>
          <a:p>
            <a:r>
              <a:rPr kumimoji="1" lang="en-US" altLang="zh-CN" dirty="0">
                <a:latin typeface="Times New Roman" panose="02020603050405020304" pitchFamily="18" charset="0"/>
                <a:cs typeface="Times New Roman" panose="02020603050405020304" pitchFamily="18" charset="0"/>
              </a:rPr>
              <a:t>I</a:t>
            </a:r>
            <a:r>
              <a:rPr kumimoji="1" lang="zh-CN" altLang="en-US" dirty="0">
                <a:latin typeface="Times New Roman" panose="02020603050405020304" pitchFamily="18" charset="0"/>
                <a:cs typeface="Times New Roman" panose="02020603050405020304" pitchFamily="18" charset="0"/>
              </a:rPr>
              <a:t> </a:t>
            </a:r>
            <a:r>
              <a:rPr kumimoji="1" lang="en-US" altLang="zh-CN" dirty="0">
                <a:latin typeface="Times New Roman" panose="02020603050405020304" pitchFamily="18" charset="0"/>
                <a:cs typeface="Times New Roman" panose="02020603050405020304" pitchFamily="18" charset="0"/>
              </a:rPr>
              <a:t>should answer with 125 because I take this to be seeming right according to the past pattern. </a:t>
            </a:r>
            <a:endParaRPr kumimoji="1" lang="zh-CN" altLang="en-US" dirty="0">
              <a:latin typeface="Times New Roman" panose="02020603050405020304" pitchFamily="18" charset="0"/>
              <a:cs typeface="Times New Roman" panose="02020603050405020304" pitchFamily="18" charset="0"/>
            </a:endParaRPr>
          </a:p>
          <a:p>
            <a:endParaRPr kumimoji="1" lang="en-US" altLang="zh-CN" dirty="0">
              <a:latin typeface="Times New Roman" panose="02020603050405020304" pitchFamily="18" charset="0"/>
              <a:cs typeface="Times New Roman" panose="02020603050405020304" pitchFamily="18" charset="0"/>
            </a:endParaRPr>
          </a:p>
          <a:p>
            <a:r>
              <a:rPr kumimoji="1" lang="en-US" altLang="zh-CN" dirty="0">
                <a:latin typeface="Times New Roman" panose="02020603050405020304" pitchFamily="18" charset="0"/>
                <a:cs typeface="Times New Roman" panose="02020603050405020304" pitchFamily="18" charset="0"/>
              </a:rPr>
              <a:t>This is not a problem at all. It should only be noticed that there is a transition process from primitive normativity</a:t>
            </a:r>
            <a:r>
              <a:rPr kumimoji="1" lang="zh-CN" altLang="en-US" dirty="0">
                <a:latin typeface="Times New Roman" panose="02020603050405020304" pitchFamily="18" charset="0"/>
                <a:cs typeface="Times New Roman" panose="02020603050405020304" pitchFamily="18" charset="0"/>
              </a:rPr>
              <a:t> </a:t>
            </a:r>
            <a:r>
              <a:rPr kumimoji="1" lang="en-US" altLang="zh-CN" dirty="0">
                <a:latin typeface="Times New Roman" panose="02020603050405020304" pitchFamily="18" charset="0"/>
                <a:cs typeface="Times New Roman" panose="02020603050405020304" pitchFamily="18" charset="0"/>
              </a:rPr>
              <a:t>to general normativity. </a:t>
            </a:r>
          </a:p>
          <a:p>
            <a:endParaRPr kumimoji="1" lang="en-US" altLang="zh-C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1157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B82C12-F7D1-3042-BF3D-E5DD88E8FBD0}"/>
              </a:ext>
            </a:extLst>
          </p:cNvPr>
          <p:cNvSpPr>
            <a:spLocks noGrp="1"/>
          </p:cNvSpPr>
          <p:nvPr>
            <p:ph type="title"/>
          </p:nvPr>
        </p:nvSpPr>
        <p:spPr>
          <a:xfrm>
            <a:off x="838200" y="2505210"/>
            <a:ext cx="10515600" cy="1325563"/>
          </a:xfrm>
        </p:spPr>
        <p:txBody>
          <a:bodyPr/>
          <a:lstStyle/>
          <a:p>
            <a:pPr algn="ctr"/>
            <a:r>
              <a:rPr kumimoji="1" lang="en-US" altLang="zh-CN" b="1" i="1" dirty="0">
                <a:latin typeface="Times New Roman" panose="02020603050405020304" pitchFamily="18" charset="0"/>
                <a:cs typeface="Times New Roman" panose="02020603050405020304" pitchFamily="18" charset="0"/>
              </a:rPr>
              <a:t>Thanks very much!</a:t>
            </a:r>
            <a:endParaRPr kumimoji="1" lang="zh-CN" altLang="en-US"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9459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BBBFC3B-CEBC-364D-AA1C-FDC15CE6353D}"/>
              </a:ext>
            </a:extLst>
          </p:cNvPr>
          <p:cNvSpPr>
            <a:spLocks noGrp="1"/>
          </p:cNvSpPr>
          <p:nvPr>
            <p:ph type="title"/>
          </p:nvPr>
        </p:nvSpPr>
        <p:spPr/>
        <p:txBody>
          <a:bodyPr/>
          <a:lstStyle/>
          <a:p>
            <a:pPr algn="ctr"/>
            <a:r>
              <a:rPr kumimoji="1" lang="zh-CN" altLang="en-US" dirty="0">
                <a:latin typeface="SimSun" panose="02010600030101010101" pitchFamily="2" charset="-122"/>
                <a:ea typeface="SimSun" panose="02010600030101010101" pitchFamily="2" charset="-122"/>
                <a:cs typeface="Times New Roman" panose="02020603050405020304" pitchFamily="18" charset="0"/>
              </a:rPr>
              <a:t>一、怀疑论诊断</a:t>
            </a:r>
          </a:p>
        </p:txBody>
      </p:sp>
      <p:sp>
        <p:nvSpPr>
          <p:cNvPr id="3" name="内容占位符 2">
            <a:extLst>
              <a:ext uri="{FF2B5EF4-FFF2-40B4-BE49-F238E27FC236}">
                <a16:creationId xmlns:a16="http://schemas.microsoft.com/office/drawing/2014/main" id="{7EE8C2D3-6399-094F-ACE3-17AEC7B77C21}"/>
              </a:ext>
            </a:extLst>
          </p:cNvPr>
          <p:cNvSpPr>
            <a:spLocks noGrp="1"/>
          </p:cNvSpPr>
          <p:nvPr>
            <p:ph idx="1"/>
          </p:nvPr>
        </p:nvSpPr>
        <p:spPr/>
        <p:txBody>
          <a:bodyPr/>
          <a:lstStyle/>
          <a:p>
            <a:pPr algn="just"/>
            <a:r>
              <a:rPr lang="en-US" altLang="zh-CN" dirty="0">
                <a:latin typeface="Times New Roman" panose="02020603050405020304" pitchFamily="18" charset="0"/>
                <a:cs typeface="Times New Roman" panose="02020603050405020304" pitchFamily="18" charset="0"/>
              </a:rPr>
              <a:t>    </a:t>
            </a:r>
            <a:r>
              <a:rPr lang="zh-CN" altLang="en-US" dirty="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Let the challenger, however, continue. After all, he says, if I am now so confident that, as I used the symbol'+', my intention was that '68+57' should turn out to denote 125, this cannot be because I explicitly gave myself </a:t>
            </a:r>
            <a:r>
              <a:rPr lang="en-US" altLang="zh-CN" b="1" i="1" dirty="0">
                <a:solidFill>
                  <a:srgbClr val="FF0000"/>
                </a:solidFill>
                <a:latin typeface="Times New Roman" panose="02020603050405020304" pitchFamily="18" charset="0"/>
                <a:cs typeface="Times New Roman" panose="02020603050405020304" pitchFamily="18" charset="0"/>
              </a:rPr>
              <a:t>instructions </a:t>
            </a:r>
            <a:r>
              <a:rPr lang="en-US" altLang="zh-CN" dirty="0">
                <a:latin typeface="Times New Roman" panose="02020603050405020304" pitchFamily="18" charset="0"/>
                <a:cs typeface="Times New Roman" panose="02020603050405020304" pitchFamily="18" charset="0"/>
              </a:rPr>
              <a:t>that 125 is the result of performing the addition in this particular instance. By hypothesis, I did no such thing. But of course the idea is that, in this new instance, I should apply the very </a:t>
            </a:r>
            <a:r>
              <a:rPr lang="en-US" altLang="zh-CN" b="1" i="1" dirty="0">
                <a:solidFill>
                  <a:srgbClr val="FF0000"/>
                </a:solidFill>
                <a:latin typeface="Times New Roman" panose="02020603050405020304" pitchFamily="18" charset="0"/>
                <a:cs typeface="Times New Roman" panose="02020603050405020304" pitchFamily="18" charset="0"/>
              </a:rPr>
              <a:t>same function or rule </a:t>
            </a:r>
            <a:r>
              <a:rPr lang="en-US" altLang="zh-CN" dirty="0">
                <a:latin typeface="Times New Roman" panose="02020603050405020304" pitchFamily="18" charset="0"/>
                <a:cs typeface="Times New Roman" panose="02020603050405020304" pitchFamily="18" charset="0"/>
              </a:rPr>
              <a:t>that I applied so many times in the past. But who is to say what function this was? </a:t>
            </a:r>
            <a:r>
              <a:rPr lang="en-US" altLang="zh-CN" b="1" dirty="0">
                <a:latin typeface="Times New Roman" panose="02020603050405020304" pitchFamily="18" charset="0"/>
                <a:cs typeface="Times New Roman" panose="02020603050405020304" pitchFamily="18" charset="0"/>
              </a:rPr>
              <a:t>In the past I gave myself only a finite number of examples instantiating this function</a:t>
            </a:r>
            <a:r>
              <a:rPr lang="en-US" altLang="zh-CN" dirty="0">
                <a:latin typeface="Times New Roman" panose="02020603050405020304" pitchFamily="18" charset="0"/>
                <a:cs typeface="Times New Roman" panose="02020603050405020304" pitchFamily="18" charset="0"/>
              </a:rPr>
              <a:t>. (Kripke, p.8)</a:t>
            </a:r>
            <a:endParaRPr lang="zh-CN" altLang="zh-CN" dirty="0">
              <a:latin typeface="Times New Roman" panose="02020603050405020304" pitchFamily="18" charset="0"/>
              <a:cs typeface="Times New Roman" panose="02020603050405020304" pitchFamily="18" charset="0"/>
            </a:endParaRPr>
          </a:p>
          <a:p>
            <a:endParaRPr kumimoji="1"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5673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8038AA28-7C4B-7346-AA1A-03093654E08E}"/>
              </a:ext>
            </a:extLst>
          </p:cNvPr>
          <p:cNvSpPr>
            <a:spLocks noGrp="1"/>
          </p:cNvSpPr>
          <p:nvPr>
            <p:ph idx="1"/>
          </p:nvPr>
        </p:nvSpPr>
        <p:spPr>
          <a:xfrm>
            <a:off x="838200" y="1206230"/>
            <a:ext cx="10338881" cy="4970733"/>
          </a:xfrm>
        </p:spPr>
        <p:txBody>
          <a:bodyPr>
            <a:normAutofit/>
          </a:bodyPr>
          <a:lstStyle/>
          <a:p>
            <a:endParaRPr lang="en-US" altLang="zh-CN" dirty="0">
              <a:latin typeface="Times New Roman" panose="02020603050405020304" pitchFamily="18" charset="0"/>
              <a:cs typeface="Times New Roman" panose="02020603050405020304" pitchFamily="18" charset="0"/>
            </a:endParaRPr>
          </a:p>
          <a:p>
            <a:pPr algn="ctr"/>
            <a:r>
              <a:rPr lang="en-US" altLang="zh-CN" sz="3600" dirty="0" err="1">
                <a:latin typeface="Times New Roman" panose="02020603050405020304" pitchFamily="18" charset="0"/>
                <a:cs typeface="Times New Roman" panose="02020603050405020304" pitchFamily="18" charset="0"/>
              </a:rPr>
              <a:t>x⊕y</a:t>
            </a:r>
            <a:r>
              <a:rPr lang="en-US" altLang="zh-CN" sz="3600" dirty="0">
                <a:latin typeface="Times New Roman" panose="02020603050405020304" pitchFamily="18" charset="0"/>
                <a:cs typeface="Times New Roman" panose="02020603050405020304" pitchFamily="18" charset="0"/>
              </a:rPr>
              <a:t>=</a:t>
            </a:r>
            <a:r>
              <a:rPr lang="en-US" altLang="zh-CN" sz="3600" dirty="0" err="1">
                <a:latin typeface="Times New Roman" panose="02020603050405020304" pitchFamily="18" charset="0"/>
                <a:cs typeface="Times New Roman" panose="02020603050405020304" pitchFamily="18" charset="0"/>
              </a:rPr>
              <a:t>x+y</a:t>
            </a:r>
            <a:r>
              <a:rPr lang="en-US" altLang="zh-CN" sz="3600" dirty="0">
                <a:latin typeface="Times New Roman" panose="02020603050405020304" pitchFamily="18" charset="0"/>
                <a:cs typeface="Times New Roman" panose="02020603050405020304" pitchFamily="18" charset="0"/>
              </a:rPr>
              <a:t>, if </a:t>
            </a:r>
            <a:r>
              <a:rPr lang="en-US" altLang="zh-CN" sz="3600" dirty="0" err="1">
                <a:latin typeface="Times New Roman" panose="02020603050405020304" pitchFamily="18" charset="0"/>
                <a:cs typeface="Times New Roman" panose="02020603050405020304" pitchFamily="18" charset="0"/>
              </a:rPr>
              <a:t>x,y</a:t>
            </a:r>
            <a:r>
              <a:rPr lang="en-US" altLang="zh-CN" sz="3600" dirty="0">
                <a:latin typeface="Times New Roman" panose="02020603050405020304" pitchFamily="18" charset="0"/>
                <a:cs typeface="Times New Roman" panose="02020603050405020304" pitchFamily="18" charset="0"/>
              </a:rPr>
              <a:t> &lt; 57</a:t>
            </a:r>
            <a:endParaRPr lang="zh-CN" altLang="zh-CN" sz="3600" dirty="0">
              <a:latin typeface="Times New Roman" panose="02020603050405020304" pitchFamily="18" charset="0"/>
              <a:cs typeface="Times New Roman" panose="02020603050405020304" pitchFamily="18" charset="0"/>
            </a:endParaRPr>
          </a:p>
          <a:p>
            <a:pPr algn="ctr"/>
            <a:r>
              <a:rPr lang="en-US" altLang="zh-CN" sz="3600" dirty="0">
                <a:latin typeface="Times New Roman" panose="02020603050405020304" pitchFamily="18" charset="0"/>
                <a:cs typeface="Times New Roman" panose="02020603050405020304" pitchFamily="18" charset="0"/>
              </a:rPr>
              <a:t>    =5 otherwise.</a:t>
            </a:r>
          </a:p>
          <a:p>
            <a:pPr marL="0" indent="0">
              <a:buNone/>
            </a:pPr>
            <a:r>
              <a:rPr lang="en-US" altLang="zh-CN" sz="3600" dirty="0">
                <a:latin typeface="Times New Roman" panose="02020603050405020304" pitchFamily="18" charset="0"/>
                <a:cs typeface="Times New Roman" panose="02020603050405020304" pitchFamily="18" charset="0"/>
              </a:rPr>
              <a:t>  </a:t>
            </a:r>
          </a:p>
          <a:p>
            <a:pPr marL="0" indent="0" algn="just">
              <a:buNone/>
            </a:pPr>
            <a:r>
              <a:rPr lang="zh-CN" altLang="en-US" sz="3600" dirty="0">
                <a:latin typeface="Times New Roman" panose="02020603050405020304" pitchFamily="18" charset="0"/>
                <a:cs typeface="Times New Roman" panose="02020603050405020304" pitchFamily="18" charset="0"/>
              </a:rPr>
              <a:t>    </a:t>
            </a:r>
            <a:r>
              <a:rPr lang="en-US" altLang="zh-CN" sz="3600" dirty="0">
                <a:latin typeface="Times New Roman" panose="02020603050405020304" pitchFamily="18" charset="0"/>
                <a:cs typeface="Times New Roman" panose="02020603050405020304" pitchFamily="18" charset="0"/>
              </a:rPr>
              <a:t>Wild it indubitably is, no doubt it is false; but if it is false, </a:t>
            </a:r>
            <a:r>
              <a:rPr lang="en-US" altLang="zh-CN" sz="3600" i="1" dirty="0">
                <a:solidFill>
                  <a:srgbClr val="FF0000"/>
                </a:solidFill>
                <a:latin typeface="Times New Roman" panose="02020603050405020304" pitchFamily="18" charset="0"/>
                <a:cs typeface="Times New Roman" panose="02020603050405020304" pitchFamily="18" charset="0"/>
              </a:rPr>
              <a:t>there must be some fact </a:t>
            </a:r>
            <a:r>
              <a:rPr lang="en-US" altLang="zh-CN" sz="3600" dirty="0">
                <a:latin typeface="Times New Roman" panose="02020603050405020304" pitchFamily="18" charset="0"/>
                <a:cs typeface="Times New Roman" panose="02020603050405020304" pitchFamily="18" charset="0"/>
              </a:rPr>
              <a:t>about my past usage that can be cited to refute it. For although the hypothesis is wild, it does not seem to be </a:t>
            </a:r>
            <a:r>
              <a:rPr lang="en-US" altLang="zh-CN" sz="3600" i="1" dirty="0">
                <a:solidFill>
                  <a:srgbClr val="FF0000"/>
                </a:solidFill>
                <a:latin typeface="Times New Roman" panose="02020603050405020304" pitchFamily="18" charset="0"/>
                <a:cs typeface="Times New Roman" panose="02020603050405020304" pitchFamily="18" charset="0"/>
              </a:rPr>
              <a:t>a priori </a:t>
            </a:r>
            <a:r>
              <a:rPr lang="en-US" altLang="zh-CN" sz="3600" dirty="0">
                <a:solidFill>
                  <a:srgbClr val="FF0000"/>
                </a:solidFill>
                <a:latin typeface="Times New Roman" panose="02020603050405020304" pitchFamily="18" charset="0"/>
                <a:cs typeface="Times New Roman" panose="02020603050405020304" pitchFamily="18" charset="0"/>
              </a:rPr>
              <a:t>impossible</a:t>
            </a:r>
            <a:r>
              <a:rPr lang="en-US" altLang="zh-CN" sz="3600" dirty="0">
                <a:latin typeface="Times New Roman" panose="02020603050405020304" pitchFamily="18" charset="0"/>
                <a:cs typeface="Times New Roman" panose="02020603050405020304" pitchFamily="18" charset="0"/>
              </a:rPr>
              <a:t>. (Kripke, p.9)</a:t>
            </a:r>
            <a:endParaRPr lang="zh-CN" altLang="zh-CN" sz="3600" dirty="0">
              <a:latin typeface="Times New Roman" panose="02020603050405020304" pitchFamily="18" charset="0"/>
              <a:cs typeface="Times New Roman" panose="02020603050405020304" pitchFamily="18" charset="0"/>
            </a:endParaRPr>
          </a:p>
          <a:p>
            <a:endParaRPr kumimoji="1" lang="zh-CN" altLang="en-US" dirty="0"/>
          </a:p>
        </p:txBody>
      </p:sp>
    </p:spTree>
    <p:extLst>
      <p:ext uri="{BB962C8B-B14F-4D97-AF65-F5344CB8AC3E}">
        <p14:creationId xmlns:p14="http://schemas.microsoft.com/office/powerpoint/2010/main" val="1153654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6E559C74-5802-F842-8C7E-C3F3E0A0EDBF}"/>
              </a:ext>
            </a:extLst>
          </p:cNvPr>
          <p:cNvSpPr>
            <a:spLocks noGrp="1"/>
          </p:cNvSpPr>
          <p:nvPr>
            <p:ph idx="1"/>
          </p:nvPr>
        </p:nvSpPr>
        <p:spPr>
          <a:xfrm>
            <a:off x="740923" y="807396"/>
            <a:ext cx="10397247" cy="5009644"/>
          </a:xfrm>
        </p:spPr>
        <p:txBody>
          <a:bodyPr>
            <a:normAutofit fontScale="92500" lnSpcReduction="10000"/>
          </a:bodyPr>
          <a:lstStyle/>
          <a:p>
            <a:r>
              <a:rPr lang="en" altLang="zh-CN" sz="3600" b="1" dirty="0">
                <a:latin typeface="Times New Roman" panose="02020603050405020304" pitchFamily="18" charset="0"/>
                <a:cs typeface="Times New Roman" panose="02020603050405020304" pitchFamily="18" charset="0"/>
              </a:rPr>
              <a:t>The raising of skepticism: </a:t>
            </a:r>
          </a:p>
          <a:p>
            <a:r>
              <a:rPr lang="en" altLang="zh-CN" sz="3600" dirty="0">
                <a:latin typeface="Times New Roman" panose="02020603050405020304" pitchFamily="18" charset="0"/>
                <a:cs typeface="Times New Roman" panose="02020603050405020304" pitchFamily="18" charset="0"/>
              </a:rPr>
              <a:t>There is a new possibility, i.e. the possibility of quaddition.</a:t>
            </a:r>
          </a:p>
          <a:p>
            <a:endParaRPr kumimoji="1" lang="en-US" altLang="zh-CN" sz="3600" dirty="0">
              <a:latin typeface="Times New Roman" panose="02020603050405020304" pitchFamily="18" charset="0"/>
              <a:cs typeface="Times New Roman" panose="02020603050405020304" pitchFamily="18" charset="0"/>
            </a:endParaRPr>
          </a:p>
          <a:p>
            <a:r>
              <a:rPr kumimoji="1" lang="en-US" altLang="zh-CN" sz="3600" b="1" dirty="0">
                <a:latin typeface="Times New Roman" panose="02020603050405020304" pitchFamily="18" charset="0"/>
                <a:cs typeface="Times New Roman" panose="02020603050405020304" pitchFamily="18" charset="0"/>
              </a:rPr>
              <a:t>Skeptical Premise: </a:t>
            </a:r>
          </a:p>
          <a:p>
            <a:r>
              <a:rPr lang="en" altLang="zh-CN" sz="3600" dirty="0">
                <a:latin typeface="Times New Roman" panose="02020603050405020304" pitchFamily="18" charset="0"/>
                <a:cs typeface="Times New Roman" panose="02020603050405020304" pitchFamily="18" charset="0"/>
              </a:rPr>
              <a:t>There are multiple possibilities in the previous calculations, and this multiple possibilities can appear anywhere.</a:t>
            </a:r>
            <a:r>
              <a:rPr kumimoji="1" lang="en-US" altLang="zh-CN" sz="3600" dirty="0">
                <a:latin typeface="Times New Roman" panose="02020603050405020304" pitchFamily="18" charset="0"/>
                <a:cs typeface="Times New Roman" panose="02020603050405020304" pitchFamily="18" charset="0"/>
              </a:rPr>
              <a:t> </a:t>
            </a:r>
          </a:p>
          <a:p>
            <a:endParaRPr kumimoji="1" lang="en-US" altLang="zh-CN" sz="3600" dirty="0">
              <a:latin typeface="Times New Roman" panose="02020603050405020304" pitchFamily="18" charset="0"/>
              <a:cs typeface="Times New Roman" panose="02020603050405020304" pitchFamily="18" charset="0"/>
            </a:endParaRPr>
          </a:p>
          <a:p>
            <a:r>
              <a:rPr lang="en" altLang="zh-CN" sz="3600" b="1" dirty="0">
                <a:latin typeface="Times New Roman" panose="02020603050405020304" pitchFamily="18" charset="0"/>
                <a:cs typeface="Times New Roman" panose="02020603050405020304" pitchFamily="18" charset="0"/>
              </a:rPr>
              <a:t>Skeptical question: </a:t>
            </a:r>
          </a:p>
          <a:p>
            <a:r>
              <a:rPr lang="en" altLang="zh-CN" sz="3600" dirty="0">
                <a:latin typeface="Times New Roman" panose="02020603050405020304" pitchFamily="18" charset="0"/>
                <a:cs typeface="Times New Roman" panose="02020603050405020304" pitchFamily="18" charset="0"/>
              </a:rPr>
              <a:t>Find a fact to determine which rule is to follow.</a:t>
            </a:r>
            <a:endParaRPr kumimoji="1" lang="en-US" altLang="zh-CN" sz="3600" dirty="0">
              <a:latin typeface="Times New Roman" panose="02020603050405020304" pitchFamily="18" charset="0"/>
              <a:cs typeface="Times New Roman" panose="02020603050405020304" pitchFamily="18" charset="0"/>
            </a:endParaRPr>
          </a:p>
          <a:p>
            <a:endParaRPr kumimoji="1"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2958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F0CC0D7F-E22D-4642-A9EA-CA0EDFD422E3}"/>
              </a:ext>
            </a:extLst>
          </p:cNvPr>
          <p:cNvSpPr>
            <a:spLocks noGrp="1"/>
          </p:cNvSpPr>
          <p:nvPr>
            <p:ph idx="1"/>
          </p:nvPr>
        </p:nvSpPr>
        <p:spPr>
          <a:xfrm>
            <a:off x="838200" y="856034"/>
            <a:ext cx="10494523" cy="5320929"/>
          </a:xfrm>
        </p:spPr>
        <p:txBody>
          <a:bodyPr/>
          <a:lstStyle/>
          <a:p>
            <a:pPr algn="just"/>
            <a:r>
              <a:rPr lang="en" altLang="zh-CN" dirty="0">
                <a:latin typeface="Times New Roman" panose="02020603050405020304" pitchFamily="18" charset="0"/>
                <a:cs typeface="Times New Roman" panose="02020603050405020304" pitchFamily="18" charset="0"/>
              </a:rPr>
              <a:t>However, the first segment of the addition is the same as the first segment of the quaddtion. When the possibility of quaddition appears, it means that there is a new trajectory. </a:t>
            </a:r>
          </a:p>
          <a:p>
            <a:pPr algn="just"/>
            <a:endParaRPr lang="en" altLang="zh-CN" dirty="0">
              <a:latin typeface="Times New Roman" panose="02020603050405020304" pitchFamily="18" charset="0"/>
              <a:cs typeface="Times New Roman" panose="02020603050405020304" pitchFamily="18" charset="0"/>
            </a:endParaRPr>
          </a:p>
          <a:p>
            <a:pPr algn="just"/>
            <a:r>
              <a:rPr lang="en" altLang="zh-CN" dirty="0">
                <a:latin typeface="Times New Roman" panose="02020603050405020304" pitchFamily="18" charset="0"/>
                <a:cs typeface="Times New Roman" panose="02020603050405020304" pitchFamily="18" charset="0"/>
              </a:rPr>
              <a:t>The evolution of skepticism here is relatively fast, and it requires further illumination: </a:t>
            </a:r>
          </a:p>
          <a:p>
            <a:pPr algn="just"/>
            <a:r>
              <a:rPr lang="en" altLang="zh-CN" dirty="0">
                <a:latin typeface="Times New Roman" panose="02020603050405020304" pitchFamily="18" charset="0"/>
                <a:cs typeface="Times New Roman" panose="02020603050405020304" pitchFamily="18" charset="0"/>
              </a:rPr>
              <a:t>Let’s not begin to ask : what facts determine the addition rather than the quaddition.</a:t>
            </a:r>
          </a:p>
          <a:p>
            <a:pPr algn="just"/>
            <a:r>
              <a:rPr lang="en" altLang="zh-CN" b="1" dirty="0">
                <a:latin typeface="Times New Roman" panose="02020603050405020304" pitchFamily="18" charset="0"/>
                <a:cs typeface="Times New Roman" panose="02020603050405020304" pitchFamily="18" charset="0"/>
              </a:rPr>
              <a:t>Rather, we ask: Why does quaddition appear? Why is it derailed? What is the reason for the derailment? What is the basis of skepticism?</a:t>
            </a:r>
            <a:endParaRPr kumimoji="1" lang="zh-CN" alt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7056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AB7B21E0-B418-CC48-8995-00D5A658639D}"/>
              </a:ext>
            </a:extLst>
          </p:cNvPr>
          <p:cNvSpPr>
            <a:spLocks noGrp="1"/>
          </p:cNvSpPr>
          <p:nvPr>
            <p:ph idx="1"/>
          </p:nvPr>
        </p:nvSpPr>
        <p:spPr>
          <a:xfrm>
            <a:off x="838200" y="1060315"/>
            <a:ext cx="10484796" cy="5116648"/>
          </a:xfrm>
        </p:spPr>
        <p:txBody>
          <a:bodyPr/>
          <a:lstStyle/>
          <a:p>
            <a:pPr algn="just"/>
            <a:r>
              <a:rPr lang="en" altLang="zh-CN" dirty="0">
                <a:latin typeface="Times New Roman" panose="02020603050405020304" pitchFamily="18" charset="0"/>
                <a:cs typeface="Times New Roman" panose="02020603050405020304" pitchFamily="18" charset="0"/>
              </a:rPr>
              <a:t>Premise: There are multiple possibilities in the previous calculations, and this multiple possibilities can appear anywhere.</a:t>
            </a:r>
          </a:p>
          <a:p>
            <a:pPr algn="just"/>
            <a:r>
              <a:rPr lang="en" altLang="zh-CN" sz="2000" dirty="0">
                <a:latin typeface="Times New Roman" panose="02020603050405020304" pitchFamily="18" charset="0"/>
                <a:cs typeface="Times New Roman" panose="02020603050405020304" pitchFamily="18" charset="0"/>
              </a:rPr>
              <a:t> “A continuous behavior can be explained by multiple rules.” (Cf.</a:t>
            </a:r>
            <a:r>
              <a:rPr lang="zh-CN" altLang="en-US" sz="2000" dirty="0">
                <a:latin typeface="Times New Roman" panose="02020603050405020304" pitchFamily="18" charset="0"/>
                <a:cs typeface="Times New Roman" panose="02020603050405020304" pitchFamily="18" charset="0"/>
              </a:rPr>
              <a:t> </a:t>
            </a:r>
            <a:r>
              <a:rPr lang="en" altLang="zh-CN" sz="2000" dirty="0">
                <a:latin typeface="Times New Roman" panose="02020603050405020304" pitchFamily="18" charset="0"/>
                <a:cs typeface="Times New Roman" panose="02020603050405020304" pitchFamily="18" charset="0"/>
              </a:rPr>
              <a:t>Wittgenstein) </a:t>
            </a:r>
          </a:p>
          <a:p>
            <a:pPr algn="just"/>
            <a:endParaRPr lang="en" altLang="zh-CN" sz="2000" dirty="0">
              <a:latin typeface="Times New Roman" panose="02020603050405020304" pitchFamily="18" charset="0"/>
              <a:cs typeface="Times New Roman" panose="02020603050405020304" pitchFamily="18" charset="0"/>
            </a:endParaRPr>
          </a:p>
          <a:p>
            <a:pPr algn="just"/>
            <a:r>
              <a:rPr lang="en" altLang="zh-CN" dirty="0">
                <a:latin typeface="Times New Roman" panose="02020603050405020304" pitchFamily="18" charset="0"/>
                <a:cs typeface="Times New Roman" panose="02020603050405020304" pitchFamily="18" charset="0"/>
              </a:rPr>
              <a:t>However, the explanations can happen only</a:t>
            </a:r>
            <a:r>
              <a:rPr lang="zh-CN" altLang="en-US" dirty="0">
                <a:latin typeface="Times New Roman" panose="02020603050405020304" pitchFamily="18" charset="0"/>
                <a:cs typeface="Times New Roman" panose="02020603050405020304" pitchFamily="18" charset="0"/>
              </a:rPr>
              <a:t> </a:t>
            </a:r>
            <a:r>
              <a:rPr lang="en" altLang="zh-CN" dirty="0">
                <a:latin typeface="Times New Roman" panose="02020603050405020304" pitchFamily="18" charset="0"/>
                <a:cs typeface="Times New Roman" panose="02020603050405020304" pitchFamily="18" charset="0"/>
              </a:rPr>
              <a:t>because this behavior lacks qualifications, or in other words, the qualifications are not taken into consideration. </a:t>
            </a:r>
          </a:p>
          <a:p>
            <a:pPr algn="just"/>
            <a:endParaRPr lang="en" altLang="zh-CN" dirty="0">
              <a:latin typeface="Times New Roman" panose="02020603050405020304" pitchFamily="18" charset="0"/>
              <a:cs typeface="Times New Roman" panose="02020603050405020304" pitchFamily="18" charset="0"/>
            </a:endParaRPr>
          </a:p>
          <a:p>
            <a:pPr algn="just"/>
            <a:r>
              <a:rPr lang="en" altLang="zh-CN" b="1" dirty="0">
                <a:latin typeface="Times New Roman" panose="02020603050405020304" pitchFamily="18" charset="0"/>
                <a:cs typeface="Times New Roman" panose="02020603050405020304" pitchFamily="18" charset="0"/>
              </a:rPr>
              <a:t>If given conditions, the possibility of interpretations may be greatly reduced, or the premise of skepticism will be questioned, and the construction of skepticism can be rejected from the premise.</a:t>
            </a:r>
            <a:endParaRPr kumimoji="1" lang="zh-CN" alt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4706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2190AA9-3E9E-C745-9F04-50F7EE520315}"/>
              </a:ext>
            </a:extLst>
          </p:cNvPr>
          <p:cNvSpPr>
            <a:spLocks noGrp="1"/>
          </p:cNvSpPr>
          <p:nvPr>
            <p:ph idx="1"/>
          </p:nvPr>
        </p:nvSpPr>
        <p:spPr>
          <a:xfrm>
            <a:off x="838200" y="632298"/>
            <a:ext cx="10543162" cy="5544665"/>
          </a:xfrm>
        </p:spPr>
        <p:txBody>
          <a:bodyPr>
            <a:normAutofit/>
          </a:bodyPr>
          <a:lstStyle/>
          <a:p>
            <a:pPr algn="just"/>
            <a:r>
              <a:rPr lang="en" altLang="zh-CN" dirty="0">
                <a:latin typeface="Times New Roman" panose="02020603050405020304" pitchFamily="18" charset="0"/>
                <a:cs typeface="Times New Roman" panose="02020603050405020304" pitchFamily="18" charset="0"/>
              </a:rPr>
              <a:t>First, </a:t>
            </a:r>
            <a:r>
              <a:rPr lang="en-US" altLang="zh-CN" dirty="0">
                <a:latin typeface="Times New Roman" panose="02020603050405020304" pitchFamily="18" charset="0"/>
                <a:cs typeface="Times New Roman" panose="02020603050405020304" pitchFamily="18" charset="0"/>
              </a:rPr>
              <a:t>let</a:t>
            </a:r>
            <a:r>
              <a:rPr lang="en" altLang="zh-CN" dirty="0">
                <a:latin typeface="Times New Roman" panose="02020603050405020304" pitchFamily="18" charset="0"/>
                <a:cs typeface="Times New Roman" panose="02020603050405020304" pitchFamily="18" charset="0"/>
              </a:rPr>
              <a:t>’s do not find facts to answer skepticism, but think about how to reject the premise of skepticism. The premise of skepticism leads to the derailment of the rule, so is there a way to prevent them from derailing? If you don’t derail, skepticism cannot be established.</a:t>
            </a:r>
          </a:p>
          <a:p>
            <a:pPr algn="just"/>
            <a:endParaRPr lang="en" altLang="zh-CN" dirty="0">
              <a:latin typeface="Times New Roman" panose="02020603050405020304" pitchFamily="18" charset="0"/>
              <a:cs typeface="Times New Roman" panose="02020603050405020304" pitchFamily="18" charset="0"/>
            </a:endParaRPr>
          </a:p>
          <a:p>
            <a:pPr algn="just"/>
            <a:r>
              <a:rPr lang="en" altLang="zh-CN" b="1" dirty="0">
                <a:latin typeface="Times New Roman" panose="02020603050405020304" pitchFamily="18" charset="0"/>
                <a:cs typeface="Times New Roman" panose="02020603050405020304" pitchFamily="18" charset="0"/>
              </a:rPr>
              <a:t>Other strategy: </a:t>
            </a:r>
            <a:r>
              <a:rPr lang="en" altLang="zh-CN" dirty="0">
                <a:latin typeface="Times New Roman" panose="02020603050405020304" pitchFamily="18" charset="0"/>
                <a:cs typeface="Times New Roman" panose="02020603050405020304" pitchFamily="18" charset="0"/>
              </a:rPr>
              <a:t>accept the premise, and then find facts. </a:t>
            </a:r>
          </a:p>
          <a:p>
            <a:pPr algn="just"/>
            <a:r>
              <a:rPr lang="en" altLang="zh-CN" b="1" dirty="0">
                <a:latin typeface="Times New Roman" panose="02020603050405020304" pitchFamily="18" charset="0"/>
                <a:cs typeface="Times New Roman" panose="02020603050405020304" pitchFamily="18" charset="0"/>
              </a:rPr>
              <a:t>New strategy: </a:t>
            </a:r>
            <a:r>
              <a:rPr lang="en" altLang="zh-CN" dirty="0">
                <a:latin typeface="Times New Roman" panose="02020603050405020304" pitchFamily="18" charset="0"/>
                <a:cs typeface="Times New Roman" panose="02020603050405020304" pitchFamily="18" charset="0"/>
              </a:rPr>
              <a:t>do not accept the premise, and find the fact from the beginning. </a:t>
            </a:r>
          </a:p>
          <a:p>
            <a:pPr algn="just"/>
            <a:r>
              <a:rPr lang="en" altLang="zh-CN" b="1" dirty="0">
                <a:latin typeface="Times New Roman" panose="02020603050405020304" pitchFamily="18" charset="0"/>
                <a:cs typeface="Times New Roman" panose="02020603050405020304" pitchFamily="18" charset="0"/>
              </a:rPr>
              <a:t>It seems that the new plan also provides fact. However, this strategy starts directly from doubting the skepticism. </a:t>
            </a:r>
          </a:p>
          <a:p>
            <a:pPr algn="just"/>
            <a:r>
              <a:rPr lang="en" altLang="zh-CN" sz="2000" dirty="0">
                <a:latin typeface="Times New Roman" panose="02020603050405020304" pitchFamily="18" charset="0"/>
                <a:cs typeface="Times New Roman" panose="02020603050405020304" pitchFamily="18" charset="0"/>
              </a:rPr>
              <a:t>Compare Wittgenstein: he pointed out that this questioning is due to the possibility of interpretation.</a:t>
            </a:r>
            <a:endParaRPr kumimoji="1" lang="zh-CN"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9369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8D896B0B-6246-F441-9424-BB602CECDDA4}"/>
              </a:ext>
            </a:extLst>
          </p:cNvPr>
          <p:cNvSpPr>
            <a:spLocks noGrp="1"/>
          </p:cNvSpPr>
          <p:nvPr>
            <p:ph idx="1"/>
          </p:nvPr>
        </p:nvSpPr>
        <p:spPr>
          <a:xfrm>
            <a:off x="838200" y="1099226"/>
            <a:ext cx="10436157" cy="5077737"/>
          </a:xfrm>
        </p:spPr>
        <p:txBody>
          <a:bodyPr>
            <a:normAutofit/>
          </a:bodyPr>
          <a:lstStyle/>
          <a:p>
            <a:pPr algn="just"/>
            <a:r>
              <a:rPr lang="en" altLang="zh-CN" b="1" dirty="0">
                <a:latin typeface="Times New Roman" panose="02020603050405020304" pitchFamily="18" charset="0"/>
                <a:cs typeface="Times New Roman" panose="02020603050405020304" pitchFamily="18" charset="0"/>
              </a:rPr>
              <a:t>Direct solution; Skeptical solution; Anti-skeptical solution. </a:t>
            </a:r>
          </a:p>
          <a:p>
            <a:pPr algn="just"/>
            <a:endParaRPr lang="en" altLang="zh-CN" dirty="0">
              <a:latin typeface="Times New Roman" panose="02020603050405020304" pitchFamily="18" charset="0"/>
              <a:cs typeface="Times New Roman" panose="02020603050405020304" pitchFamily="18" charset="0"/>
            </a:endParaRPr>
          </a:p>
          <a:p>
            <a:pPr algn="just"/>
            <a:r>
              <a:rPr lang="en" altLang="zh-CN" dirty="0">
                <a:latin typeface="Times New Roman" panose="02020603050405020304" pitchFamily="18" charset="0"/>
                <a:cs typeface="Times New Roman" panose="02020603050405020304" pitchFamily="18" charset="0"/>
              </a:rPr>
              <a:t>What we want to ask is: Why is there derailment about 57</a:t>
            </a:r>
            <a:r>
              <a:rPr lang="en-US" altLang="zh-CN" dirty="0">
                <a:latin typeface="Times New Roman" panose="02020603050405020304" pitchFamily="18" charset="0"/>
                <a:cs typeface="Times New Roman" panose="02020603050405020304" pitchFamily="18" charset="0"/>
              </a:rPr>
              <a:t>? </a:t>
            </a:r>
            <a:r>
              <a:rPr lang="en" altLang="zh-CN" dirty="0">
                <a:latin typeface="Times New Roman" panose="02020603050405020304" pitchFamily="18" charset="0"/>
                <a:cs typeface="Times New Roman" panose="02020603050405020304" pitchFamily="18" charset="0"/>
              </a:rPr>
              <a:t>In other words, given that the addition segment was done previously, how is it possible that the second segment of the quaddtion appears later? Compared with the previous addition process, what is more here?</a:t>
            </a:r>
            <a:endParaRPr kumimoji="1" lang="en-US" altLang="zh-CN" dirty="0">
              <a:latin typeface="Times New Roman" panose="02020603050405020304" pitchFamily="18" charset="0"/>
              <a:cs typeface="Times New Roman" panose="02020603050405020304" pitchFamily="18" charset="0"/>
            </a:endParaRPr>
          </a:p>
          <a:p>
            <a:pPr algn="just"/>
            <a:endParaRPr lang="en" altLang="zh-CN" dirty="0">
              <a:latin typeface="Times New Roman" panose="02020603050405020304" pitchFamily="18" charset="0"/>
              <a:cs typeface="Times New Roman" panose="02020603050405020304" pitchFamily="18" charset="0"/>
            </a:endParaRPr>
          </a:p>
          <a:p>
            <a:pPr algn="just"/>
            <a:r>
              <a:rPr lang="en" altLang="zh-CN" b="1" dirty="0">
                <a:latin typeface="Times New Roman" panose="02020603050405020304" pitchFamily="18" charset="0"/>
                <a:cs typeface="Times New Roman" panose="02020603050405020304" pitchFamily="18" charset="0"/>
              </a:rPr>
              <a:t>We want to deny that there is derailment. This strategy allows us to analyze what happened in the previous practice. </a:t>
            </a:r>
          </a:p>
        </p:txBody>
      </p:sp>
    </p:spTree>
    <p:extLst>
      <p:ext uri="{BB962C8B-B14F-4D97-AF65-F5344CB8AC3E}">
        <p14:creationId xmlns:p14="http://schemas.microsoft.com/office/powerpoint/2010/main" val="81327218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TotalTime>
  <Words>2306</Words>
  <Application>Microsoft Macintosh PowerPoint</Application>
  <PresentationFormat>宽屏</PresentationFormat>
  <Paragraphs>148</Paragraphs>
  <Slides>28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28</vt:i4>
      </vt:variant>
    </vt:vector>
  </HeadingPairs>
  <TitlesOfParts>
    <vt:vector size="36" baseType="lpstr">
      <vt:lpstr>等线</vt:lpstr>
      <vt:lpstr>等线 Light</vt:lpstr>
      <vt:lpstr>SimSun</vt:lpstr>
      <vt:lpstr>KaiTi</vt:lpstr>
      <vt:lpstr>Songti SC</vt:lpstr>
      <vt:lpstr>Arial</vt:lpstr>
      <vt:lpstr>Times New Roman</vt:lpstr>
      <vt:lpstr>Office 主题​​</vt:lpstr>
      <vt:lpstr>          Primitive Normativity and Disposition              </vt:lpstr>
      <vt:lpstr>Overview</vt:lpstr>
      <vt:lpstr>一、怀疑论诊断</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二、原初规范性</vt:lpstr>
      <vt:lpstr>PowerPoint 演示文稿</vt:lpstr>
      <vt:lpstr>PowerPoint 演示文稿</vt:lpstr>
      <vt:lpstr>PowerPoint 演示文稿</vt:lpstr>
      <vt:lpstr>PowerPoint 演示文稿</vt:lpstr>
      <vt:lpstr>PowerPoint 演示文稿</vt:lpstr>
      <vt:lpstr>三、原初规范性和一般规范性</vt:lpstr>
      <vt:lpstr>PowerPoint 演示文稿</vt:lpstr>
      <vt:lpstr>四、反怀疑论式解决</vt:lpstr>
      <vt:lpstr>PowerPoint 演示文稿</vt:lpstr>
      <vt:lpstr>PowerPoint 演示文稿</vt:lpstr>
      <vt:lpstr>PowerPoint 演示文稿</vt:lpstr>
      <vt:lpstr>Thanks very much!</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Microsoft Office User</dc:creator>
  <cp:lastModifiedBy>Dai Haiqiang</cp:lastModifiedBy>
  <cp:revision>17</cp:revision>
  <dcterms:created xsi:type="dcterms:W3CDTF">2021-11-11T04:38:03Z</dcterms:created>
  <dcterms:modified xsi:type="dcterms:W3CDTF">2024-04-28T01:33:38Z</dcterms:modified>
</cp:coreProperties>
</file>