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84" r:id="rId3"/>
    <p:sldMasterId id="2147483696" r:id="rId4"/>
    <p:sldMasterId id="2147483750" r:id="rId5"/>
  </p:sldMasterIdLst>
  <p:notesMasterIdLst>
    <p:notesMasterId r:id="rId32"/>
  </p:notesMasterIdLst>
  <p:sldIdLst>
    <p:sldId id="256" r:id="rId6"/>
    <p:sldId id="257" r:id="rId7"/>
    <p:sldId id="267" r:id="rId8"/>
    <p:sldId id="268" r:id="rId9"/>
    <p:sldId id="325" r:id="rId10"/>
    <p:sldId id="326" r:id="rId11"/>
    <p:sldId id="336" r:id="rId12"/>
    <p:sldId id="328" r:id="rId13"/>
    <p:sldId id="329" r:id="rId14"/>
    <p:sldId id="331" r:id="rId15"/>
    <p:sldId id="330" r:id="rId16"/>
    <p:sldId id="273" r:id="rId17"/>
    <p:sldId id="302" r:id="rId18"/>
    <p:sldId id="303" r:id="rId19"/>
    <p:sldId id="304" r:id="rId20"/>
    <p:sldId id="333" r:id="rId21"/>
    <p:sldId id="298" r:id="rId22"/>
    <p:sldId id="299" r:id="rId23"/>
    <p:sldId id="263" r:id="rId24"/>
    <p:sldId id="300" r:id="rId25"/>
    <p:sldId id="301" r:id="rId26"/>
    <p:sldId id="310" r:id="rId27"/>
    <p:sldId id="335" r:id="rId28"/>
    <p:sldId id="311" r:id="rId29"/>
    <p:sldId id="312" r:id="rId30"/>
    <p:sldId id="334"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76657"/>
  </p:normalViewPr>
  <p:slideViewPr>
    <p:cSldViewPr>
      <p:cViewPr varScale="1">
        <p:scale>
          <a:sx n="62" d="100"/>
          <a:sy n="62" d="100"/>
        </p:scale>
        <p:origin x="3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D477D-48F5-594D-AEDB-55CDF419F25A}" type="datetimeFigureOut">
              <a:rPr kumimoji="1" lang="zh-CN" altLang="en-US" smtClean="0"/>
              <a:t>2015/12/13</a:t>
            </a:fld>
            <a:endParaRPr kumimoji="1"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77857-EE5A-A542-8DCF-F11E4C357149}" type="slidenum">
              <a:rPr kumimoji="1" lang="zh-CN" altLang="en-US" smtClean="0"/>
              <a:t>‹#›</a:t>
            </a:fld>
            <a:endParaRPr kumimoji="1" lang="zh-CN" altLang="en-US"/>
          </a:p>
        </p:txBody>
      </p:sp>
    </p:spTree>
    <p:extLst>
      <p:ext uri="{BB962C8B-B14F-4D97-AF65-F5344CB8AC3E}">
        <p14:creationId xmlns:p14="http://schemas.microsoft.com/office/powerpoint/2010/main" val="90354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arenBoth"/>
            </a:pPr>
            <a:r>
              <a:rPr kumimoji="1" lang="en-US" altLang="zh-CN" dirty="0" smtClean="0"/>
              <a:t>Doctoral</a:t>
            </a:r>
            <a:r>
              <a:rPr kumimoji="1" lang="zh-CN" altLang="en-US" dirty="0" smtClean="0"/>
              <a:t> </a:t>
            </a:r>
            <a:r>
              <a:rPr kumimoji="1" lang="en-US" altLang="zh-CN" dirty="0" smtClean="0"/>
              <a:t>thesis</a:t>
            </a:r>
            <a:endParaRPr kumimoji="1" lang="zh-CN" altLang="en-US" dirty="0" smtClean="0"/>
          </a:p>
          <a:p>
            <a:pPr marL="228600" indent="-228600">
              <a:buAutoNum type="arabicParenBoth"/>
            </a:pPr>
            <a:r>
              <a:rPr kumimoji="1" lang="en-US" altLang="zh-CN" dirty="0" smtClean="0"/>
              <a:t>Language</a:t>
            </a:r>
            <a:r>
              <a:rPr kumimoji="1" lang="zh-CN" altLang="en-US" dirty="0" smtClean="0"/>
              <a:t> </a:t>
            </a:r>
            <a:r>
              <a:rPr kumimoji="1" lang="en-US" altLang="zh-CN" dirty="0" smtClean="0"/>
              <a:t>problem</a:t>
            </a:r>
            <a:endParaRPr kumimoji="1" lang="zh-CN" altLang="en-US" dirty="0" smtClean="0"/>
          </a:p>
          <a:p>
            <a:pPr marL="228600" indent="-228600">
              <a:buAutoNum type="arabicParenBoth"/>
            </a:pPr>
            <a:endParaRPr kumimoji="1" lang="zh-CN" altLang="en-US" dirty="0" smtClean="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1</a:t>
            </a:fld>
            <a:endParaRPr kumimoji="1" lang="zh-CN" altLang="en-US"/>
          </a:p>
        </p:txBody>
      </p:sp>
    </p:spTree>
    <p:extLst>
      <p:ext uri="{BB962C8B-B14F-4D97-AF65-F5344CB8AC3E}">
        <p14:creationId xmlns:p14="http://schemas.microsoft.com/office/powerpoint/2010/main" val="101739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11</a:t>
            </a:fld>
            <a:endParaRPr kumimoji="1" lang="zh-CN" altLang="en-US"/>
          </a:p>
        </p:txBody>
      </p:sp>
    </p:spTree>
    <p:extLst>
      <p:ext uri="{BB962C8B-B14F-4D97-AF65-F5344CB8AC3E}">
        <p14:creationId xmlns:p14="http://schemas.microsoft.com/office/powerpoint/2010/main" val="235541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16</a:t>
            </a:fld>
            <a:endParaRPr kumimoji="1" lang="zh-CN" altLang="en-US"/>
          </a:p>
        </p:txBody>
      </p:sp>
    </p:spTree>
    <p:extLst>
      <p:ext uri="{BB962C8B-B14F-4D97-AF65-F5344CB8AC3E}">
        <p14:creationId xmlns:p14="http://schemas.microsoft.com/office/powerpoint/2010/main" val="284410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smtClean="0"/>
              <a:t>Taisbak</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17</a:t>
            </a:fld>
            <a:endParaRPr kumimoji="1" lang="zh-CN" altLang="en-US"/>
          </a:p>
        </p:txBody>
      </p:sp>
    </p:spTree>
    <p:extLst>
      <p:ext uri="{BB962C8B-B14F-4D97-AF65-F5344CB8AC3E}">
        <p14:creationId xmlns:p14="http://schemas.microsoft.com/office/powerpoint/2010/main" val="195046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18</a:t>
            </a:fld>
            <a:endParaRPr kumimoji="1" lang="zh-CN" altLang="en-US"/>
          </a:p>
        </p:txBody>
      </p:sp>
    </p:spTree>
    <p:extLst>
      <p:ext uri="{BB962C8B-B14F-4D97-AF65-F5344CB8AC3E}">
        <p14:creationId xmlns:p14="http://schemas.microsoft.com/office/powerpoint/2010/main" val="1560885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A77857-EE5A-A542-8DCF-F11E4C357149}" type="slidenum">
              <a:rPr kumimoji="1" lang="zh-CN" altLang="en-US" smtClean="0"/>
              <a:t>21</a:t>
            </a:fld>
            <a:endParaRPr kumimoji="1" lang="zh-CN" altLang="en-US"/>
          </a:p>
        </p:txBody>
      </p:sp>
    </p:spTree>
    <p:extLst>
      <p:ext uri="{BB962C8B-B14F-4D97-AF65-F5344CB8AC3E}">
        <p14:creationId xmlns:p14="http://schemas.microsoft.com/office/powerpoint/2010/main" val="3680783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II,</a:t>
            </a:r>
            <a:r>
              <a:rPr kumimoji="1" lang="zh-CN" altLang="en-US" dirty="0" smtClean="0"/>
              <a:t> </a:t>
            </a:r>
            <a:r>
              <a:rPr kumimoji="1" lang="en-US" altLang="zh-CN" dirty="0" smtClean="0"/>
              <a:t>46;</a:t>
            </a:r>
            <a:r>
              <a:rPr kumimoji="1" lang="zh-CN" altLang="en-US" dirty="0" smtClean="0"/>
              <a:t> </a:t>
            </a:r>
            <a:r>
              <a:rPr kumimoji="1" lang="en-US" altLang="zh-CN" dirty="0" smtClean="0"/>
              <a:t>II,</a:t>
            </a:r>
            <a:r>
              <a:rPr kumimoji="1" lang="zh-CN" altLang="en-US" baseline="0" dirty="0" smtClean="0"/>
              <a:t> </a:t>
            </a:r>
            <a:r>
              <a:rPr kumimoji="1" lang="en-US" altLang="zh-CN" baseline="0" dirty="0" smtClean="0"/>
              <a:t>49;</a:t>
            </a:r>
            <a:r>
              <a:rPr kumimoji="1" lang="zh-CN" altLang="en-US" baseline="0" dirty="0" smtClean="0"/>
              <a:t> </a:t>
            </a:r>
            <a:r>
              <a:rPr kumimoji="1" lang="en-US" altLang="zh-CN" baseline="0" dirty="0" smtClean="0"/>
              <a:t>II,</a:t>
            </a:r>
            <a:r>
              <a:rPr kumimoji="1" lang="zh-CN" altLang="en-US" baseline="0" dirty="0" smtClean="0"/>
              <a:t> </a:t>
            </a:r>
            <a:r>
              <a:rPr kumimoji="1" lang="en-US" altLang="zh-CN" baseline="0" dirty="0" smtClean="0"/>
              <a:t>50</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25</a:t>
            </a:fld>
            <a:endParaRPr kumimoji="1" lang="zh-CN" altLang="en-US"/>
          </a:p>
        </p:txBody>
      </p:sp>
    </p:spTree>
    <p:extLst>
      <p:ext uri="{BB962C8B-B14F-4D97-AF65-F5344CB8AC3E}">
        <p14:creationId xmlns:p14="http://schemas.microsoft.com/office/powerpoint/2010/main" val="1600991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200" kern="1200" dirty="0" smtClean="0">
                <a:solidFill>
                  <a:schemeClr val="tx1"/>
                </a:solidFill>
                <a:effectLst/>
                <a:latin typeface="+mn-lt"/>
                <a:ea typeface="+mn-ea"/>
                <a:cs typeface="+mn-cs"/>
              </a:rPr>
              <a:t>My introduction about the life of the works of Jordanus </a:t>
            </a:r>
            <a:r>
              <a:rPr lang="en-GB" altLang="zh-CN" sz="1200" kern="1200" dirty="0" err="1" smtClean="0">
                <a:solidFill>
                  <a:schemeClr val="tx1"/>
                </a:solidFill>
                <a:effectLst/>
                <a:latin typeface="+mn-lt"/>
                <a:ea typeface="+mn-ea"/>
                <a:cs typeface="+mn-cs"/>
              </a:rPr>
              <a:t>Nemorarius</a:t>
            </a:r>
            <a:r>
              <a:rPr lang="en-GB" altLang="zh-CN" sz="1200" kern="1200" dirty="0" smtClean="0">
                <a:solidFill>
                  <a:schemeClr val="tx1"/>
                </a:solidFill>
                <a:effectLst/>
                <a:latin typeface="+mn-lt"/>
                <a:ea typeface="+mn-ea"/>
                <a:cs typeface="+mn-cs"/>
              </a:rPr>
              <a:t> is based on</a:t>
            </a:r>
            <a:r>
              <a:rPr lang="en-US" altLang="zh-CN" sz="1200" kern="1200" dirty="0" smtClean="0">
                <a:solidFill>
                  <a:schemeClr val="tx1"/>
                </a:solidFill>
                <a:effectLst/>
                <a:latin typeface="+mn-lt"/>
                <a:ea typeface="+mn-ea"/>
                <a:cs typeface="+mn-cs"/>
              </a:rPr>
              <a:t> professor </a:t>
            </a:r>
            <a:r>
              <a:rPr lang="en-US" altLang="zh-CN" sz="1200" kern="1200" dirty="0" err="1" smtClean="0">
                <a:solidFill>
                  <a:schemeClr val="tx1"/>
                </a:solidFill>
                <a:effectLst/>
                <a:latin typeface="+mn-lt"/>
                <a:ea typeface="+mn-ea"/>
                <a:cs typeface="+mn-cs"/>
              </a:rPr>
              <a:t>Hoyrup’s</a:t>
            </a:r>
            <a:r>
              <a:rPr lang="en-US" altLang="zh-CN" sz="1200" kern="1200" dirty="0" smtClean="0">
                <a:solidFill>
                  <a:schemeClr val="tx1"/>
                </a:solidFill>
                <a:effectLst/>
                <a:latin typeface="+mn-lt"/>
                <a:ea typeface="+mn-ea"/>
                <a:cs typeface="+mn-cs"/>
              </a:rPr>
              <a:t> comprehensive </a:t>
            </a:r>
            <a:r>
              <a:rPr lang="en-GB" altLang="zh-CN" sz="1200" kern="1200" dirty="0" smtClean="0">
                <a:solidFill>
                  <a:schemeClr val="tx1"/>
                </a:solidFill>
                <a:effectLst/>
                <a:latin typeface="+mn-lt"/>
                <a:ea typeface="+mn-ea"/>
                <a:cs typeface="+mn-cs"/>
              </a:rPr>
              <a:t>research on </a:t>
            </a:r>
            <a:r>
              <a:rPr lang="en-US" altLang="zh-CN" sz="1200" kern="1200" dirty="0" smtClean="0">
                <a:solidFill>
                  <a:schemeClr val="tx1"/>
                </a:solidFill>
                <a:effectLst/>
                <a:latin typeface="+mn-lt"/>
                <a:ea typeface="+mn-ea"/>
                <a:cs typeface="+mn-cs"/>
              </a:rPr>
              <a:t>Jordanus.</a:t>
            </a:r>
            <a:r>
              <a:rPr lang="zh-CN" altLang="zh-CN" dirty="0" smtClean="0">
                <a:effectLst/>
              </a:rPr>
              <a:t> </a:t>
            </a:r>
            <a:endParaRPr lang="en-GB" altLang="zh-CN" sz="1200" kern="120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26</a:t>
            </a:fld>
            <a:endParaRPr kumimoji="1" lang="zh-CN" altLang="en-US"/>
          </a:p>
        </p:txBody>
      </p:sp>
    </p:spTree>
    <p:extLst>
      <p:ext uri="{BB962C8B-B14F-4D97-AF65-F5344CB8AC3E}">
        <p14:creationId xmlns:p14="http://schemas.microsoft.com/office/powerpoint/2010/main" val="14414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200" kern="1200" dirty="0" smtClean="0">
                <a:solidFill>
                  <a:schemeClr val="tx1"/>
                </a:solidFill>
                <a:effectLst/>
                <a:latin typeface="+mn-lt"/>
                <a:ea typeface="+mn-ea"/>
                <a:cs typeface="+mn-cs"/>
              </a:rPr>
              <a:t>My introduction about the life of the works of Jordanus </a:t>
            </a:r>
            <a:r>
              <a:rPr lang="en-GB" altLang="zh-CN" sz="1200" kern="1200" dirty="0" err="1" smtClean="0">
                <a:solidFill>
                  <a:schemeClr val="tx1"/>
                </a:solidFill>
                <a:effectLst/>
                <a:latin typeface="+mn-lt"/>
                <a:ea typeface="+mn-ea"/>
                <a:cs typeface="+mn-cs"/>
              </a:rPr>
              <a:t>Nemorarius</a:t>
            </a:r>
            <a:r>
              <a:rPr lang="en-GB" altLang="zh-CN" sz="1200" kern="1200" dirty="0" smtClean="0">
                <a:solidFill>
                  <a:schemeClr val="tx1"/>
                </a:solidFill>
                <a:effectLst/>
                <a:latin typeface="+mn-lt"/>
                <a:ea typeface="+mn-ea"/>
                <a:cs typeface="+mn-cs"/>
              </a:rPr>
              <a:t> is based on</a:t>
            </a:r>
            <a:r>
              <a:rPr lang="en-US" altLang="zh-CN" sz="1200" kern="1200" dirty="0" smtClean="0">
                <a:solidFill>
                  <a:schemeClr val="tx1"/>
                </a:solidFill>
                <a:effectLst/>
                <a:latin typeface="+mn-lt"/>
                <a:ea typeface="+mn-ea"/>
                <a:cs typeface="+mn-cs"/>
              </a:rPr>
              <a:t> professor </a:t>
            </a:r>
            <a:r>
              <a:rPr lang="en-US" altLang="zh-CN" sz="1200" kern="1200" dirty="0" err="1" smtClean="0">
                <a:solidFill>
                  <a:schemeClr val="tx1"/>
                </a:solidFill>
                <a:effectLst/>
                <a:latin typeface="+mn-lt"/>
                <a:ea typeface="+mn-ea"/>
                <a:cs typeface="+mn-cs"/>
              </a:rPr>
              <a:t>Hoyrup’s</a:t>
            </a:r>
            <a:r>
              <a:rPr lang="en-US" altLang="zh-CN" sz="1200" kern="1200" dirty="0" smtClean="0">
                <a:solidFill>
                  <a:schemeClr val="tx1"/>
                </a:solidFill>
                <a:effectLst/>
                <a:latin typeface="+mn-lt"/>
                <a:ea typeface="+mn-ea"/>
                <a:cs typeface="+mn-cs"/>
              </a:rPr>
              <a:t> comprehensive </a:t>
            </a:r>
            <a:r>
              <a:rPr lang="en-GB" altLang="zh-CN" sz="1200" kern="1200" dirty="0" smtClean="0">
                <a:solidFill>
                  <a:schemeClr val="tx1"/>
                </a:solidFill>
                <a:effectLst/>
                <a:latin typeface="+mn-lt"/>
                <a:ea typeface="+mn-ea"/>
                <a:cs typeface="+mn-cs"/>
              </a:rPr>
              <a:t>research on </a:t>
            </a:r>
            <a:r>
              <a:rPr lang="en-US" altLang="zh-CN" sz="1200" kern="1200" dirty="0" smtClean="0">
                <a:solidFill>
                  <a:schemeClr val="tx1"/>
                </a:solidFill>
                <a:effectLst/>
                <a:latin typeface="+mn-lt"/>
                <a:ea typeface="+mn-ea"/>
                <a:cs typeface="+mn-cs"/>
              </a:rPr>
              <a:t>Jordanus.</a:t>
            </a:r>
            <a:r>
              <a:rPr lang="zh-CN" altLang="zh-CN" dirty="0" smtClean="0">
                <a:effectLst/>
              </a:rPr>
              <a:t> </a:t>
            </a:r>
            <a:endParaRPr lang="en-GB" altLang="zh-CN" sz="1200" kern="120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3</a:t>
            </a:fld>
            <a:endParaRPr kumimoji="1" lang="zh-CN" altLang="en-US"/>
          </a:p>
        </p:txBody>
      </p:sp>
    </p:spTree>
    <p:extLst>
      <p:ext uri="{BB962C8B-B14F-4D97-AF65-F5344CB8AC3E}">
        <p14:creationId xmlns:p14="http://schemas.microsoft.com/office/powerpoint/2010/main" val="10431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4</a:t>
            </a:fld>
            <a:endParaRPr kumimoji="1" lang="zh-CN" altLang="en-US"/>
          </a:p>
        </p:txBody>
      </p:sp>
    </p:spTree>
    <p:extLst>
      <p:ext uri="{BB962C8B-B14F-4D97-AF65-F5344CB8AC3E}">
        <p14:creationId xmlns:p14="http://schemas.microsoft.com/office/powerpoint/2010/main" val="15676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Alexandre</a:t>
            </a:r>
            <a:r>
              <a:rPr kumimoji="1" lang="zh-CN" altLang="en-US" dirty="0" smtClean="0"/>
              <a:t> </a:t>
            </a:r>
            <a:r>
              <a:rPr kumimoji="1" lang="en-US" altLang="zh-CN" dirty="0" smtClean="0"/>
              <a:t>Jones</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5</a:t>
            </a:fld>
            <a:endParaRPr kumimoji="1" lang="zh-CN" altLang="en-US"/>
          </a:p>
        </p:txBody>
      </p:sp>
    </p:spTree>
    <p:extLst>
      <p:ext uri="{BB962C8B-B14F-4D97-AF65-F5344CB8AC3E}">
        <p14:creationId xmlns:p14="http://schemas.microsoft.com/office/powerpoint/2010/main" val="3601326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Alexandre</a:t>
            </a:r>
            <a:r>
              <a:rPr kumimoji="1" lang="zh-CN" altLang="en-US" dirty="0" smtClean="0"/>
              <a:t> </a:t>
            </a:r>
            <a:r>
              <a:rPr kumimoji="1" lang="en-US" altLang="zh-CN" smtClean="0"/>
              <a:t>Jones</a:t>
            </a:r>
            <a:endParaRPr kumimoji="1" lang="zh-CN" altLang="en-US"/>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6</a:t>
            </a:fld>
            <a:endParaRPr kumimoji="1" lang="zh-CN" altLang="en-US"/>
          </a:p>
        </p:txBody>
      </p:sp>
    </p:spTree>
    <p:extLst>
      <p:ext uri="{BB962C8B-B14F-4D97-AF65-F5344CB8AC3E}">
        <p14:creationId xmlns:p14="http://schemas.microsoft.com/office/powerpoint/2010/main" val="100986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7</a:t>
            </a:fld>
            <a:endParaRPr kumimoji="1" lang="zh-CN" altLang="en-US"/>
          </a:p>
        </p:txBody>
      </p:sp>
    </p:spTree>
    <p:extLst>
      <p:ext uri="{BB962C8B-B14F-4D97-AF65-F5344CB8AC3E}">
        <p14:creationId xmlns:p14="http://schemas.microsoft.com/office/powerpoint/2010/main" val="388312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8</a:t>
            </a:fld>
            <a:endParaRPr kumimoji="1" lang="zh-CN" altLang="en-US"/>
          </a:p>
        </p:txBody>
      </p:sp>
    </p:spTree>
    <p:extLst>
      <p:ext uri="{BB962C8B-B14F-4D97-AF65-F5344CB8AC3E}">
        <p14:creationId xmlns:p14="http://schemas.microsoft.com/office/powerpoint/2010/main" val="132064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9</a:t>
            </a:fld>
            <a:endParaRPr kumimoji="1" lang="zh-CN" altLang="en-US"/>
          </a:p>
        </p:txBody>
      </p:sp>
    </p:spTree>
    <p:extLst>
      <p:ext uri="{BB962C8B-B14F-4D97-AF65-F5344CB8AC3E}">
        <p14:creationId xmlns:p14="http://schemas.microsoft.com/office/powerpoint/2010/main" val="364805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These works listed on the slide are believed to be genuine of Jordanus. The titles indicate that they concern </a:t>
            </a:r>
            <a:r>
              <a:rPr lang="en-US" altLang="zh-CN" sz="1200" kern="1200" dirty="0" err="1" smtClean="0">
                <a:solidFill>
                  <a:schemeClr val="tx1"/>
                </a:solidFill>
                <a:effectLst/>
                <a:latin typeface="+mn-lt"/>
                <a:ea typeface="+mn-ea"/>
                <a:cs typeface="+mn-cs"/>
              </a:rPr>
              <a:t>Arithemtics</a:t>
            </a:r>
            <a:r>
              <a:rPr lang="en-US" altLang="zh-CN" sz="1200" kern="1200" dirty="0" smtClean="0">
                <a:solidFill>
                  <a:schemeClr val="tx1"/>
                </a:solidFill>
                <a:effectLst/>
                <a:latin typeface="+mn-lt"/>
                <a:ea typeface="+mn-ea"/>
                <a:cs typeface="+mn-cs"/>
              </a:rPr>
              <a:t>, Geometry, Astronomy, and Statics. For four of them, we already have critical editions, the authors and the years of publication of which are noted between the </a:t>
            </a:r>
            <a:r>
              <a:rPr lang="en-US" altLang="zh-CN" sz="1200" kern="1200" dirty="0" err="1" smtClean="0">
                <a:solidFill>
                  <a:schemeClr val="tx1"/>
                </a:solidFill>
                <a:effectLst/>
                <a:latin typeface="+mn-lt"/>
                <a:ea typeface="+mn-ea"/>
                <a:cs typeface="+mn-cs"/>
              </a:rPr>
              <a:t>pa‘rentheses</a:t>
            </a:r>
            <a:r>
              <a:rPr lang="zh-CN" altLang="zh-CN" dirty="0" smtClean="0">
                <a:effectLst/>
              </a:rPr>
              <a:t> </a:t>
            </a:r>
            <a:endParaRPr kumimoji="1" lang="zh-CN" altLang="en-US" dirty="0"/>
          </a:p>
        </p:txBody>
      </p:sp>
      <p:sp>
        <p:nvSpPr>
          <p:cNvPr id="4" name="幻灯片编号占位符 3"/>
          <p:cNvSpPr>
            <a:spLocks noGrp="1"/>
          </p:cNvSpPr>
          <p:nvPr>
            <p:ph type="sldNum" sz="quarter" idx="10"/>
          </p:nvPr>
        </p:nvSpPr>
        <p:spPr/>
        <p:txBody>
          <a:bodyPr/>
          <a:lstStyle/>
          <a:p>
            <a:fld id="{DEA77857-EE5A-A542-8DCF-F11E4C357149}" type="slidenum">
              <a:rPr kumimoji="1" lang="zh-CN" altLang="en-US" smtClean="0"/>
              <a:t>10</a:t>
            </a:fld>
            <a:endParaRPr kumimoji="1" lang="zh-CN" altLang="en-US"/>
          </a:p>
        </p:txBody>
      </p:sp>
    </p:spTree>
    <p:extLst>
      <p:ext uri="{BB962C8B-B14F-4D97-AF65-F5344CB8AC3E}">
        <p14:creationId xmlns:p14="http://schemas.microsoft.com/office/powerpoint/2010/main" val="3594067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01367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97878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72269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1EC4051D-90CC-6E46-9ACD-B70E38D54C9E}"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234E765C-A852-D442-A5B8-7EB457481CDB}"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9797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D1BD132D-6C78-CC48-9952-3232E544A5B9}"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99436E60-DC54-304A-A83A-E830D6EA202C}"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841586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fld id="{37491BF8-B072-4242-9604-9DB228E2F265}"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ECCC489A-5A9F-1944-82E7-B3A65A36EE9F}"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11346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fld id="{E9C46DB3-38B5-A546-AF58-B19FBC7538E6}" type="datetimeFigureOut">
              <a:rPr lang="zh-CN" altLang="en-US"/>
              <a:pPr/>
              <a:t>2015/12/13</a:t>
            </a:fld>
            <a:endParaRPr lang="zh-CN" altLang="en-US"/>
          </a:p>
        </p:txBody>
      </p:sp>
      <p:sp>
        <p:nvSpPr>
          <p:cNvPr id="6" name="灯片编号占位符 8"/>
          <p:cNvSpPr>
            <a:spLocks noGrp="1" noChangeArrowheads="1"/>
          </p:cNvSpPr>
          <p:nvPr>
            <p:ph type="sldNum" sz="quarter" idx="11"/>
          </p:nvPr>
        </p:nvSpPr>
        <p:spPr>
          <a:ln/>
        </p:spPr>
        <p:txBody>
          <a:bodyPr/>
          <a:lstStyle>
            <a:lvl1pPr>
              <a:defRPr/>
            </a:lvl1pPr>
          </a:lstStyle>
          <a:p>
            <a:fld id="{A2E8DFD5-0AC4-334E-B49F-93644C0166AF}" type="slidenum">
              <a:rPr lang="zh-CN" altLang="en-US"/>
              <a:pPr/>
              <a:t>‹#›</a:t>
            </a:fld>
            <a:endParaRPr lang="zh-CN" alt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15722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fld id="{5A9054B3-4367-7742-8E7A-8B2E3337E129}" type="datetimeFigureOut">
              <a:rPr lang="zh-CN" altLang="en-US"/>
              <a:pPr/>
              <a:t>2015/12/13</a:t>
            </a:fld>
            <a:endParaRPr lang="zh-CN" altLang="en-US"/>
          </a:p>
        </p:txBody>
      </p:sp>
      <p:sp>
        <p:nvSpPr>
          <p:cNvPr id="8" name="灯片编号占位符 8"/>
          <p:cNvSpPr>
            <a:spLocks noGrp="1" noChangeArrowheads="1"/>
          </p:cNvSpPr>
          <p:nvPr>
            <p:ph type="sldNum" sz="quarter" idx="11"/>
          </p:nvPr>
        </p:nvSpPr>
        <p:spPr>
          <a:ln/>
        </p:spPr>
        <p:txBody>
          <a:bodyPr/>
          <a:lstStyle>
            <a:lvl1pPr>
              <a:defRPr/>
            </a:lvl1pPr>
          </a:lstStyle>
          <a:p>
            <a:fld id="{6B8E5B7B-37AB-E94A-A35E-172D875170A2}" type="slidenum">
              <a:rPr lang="zh-CN" altLang="en-US"/>
              <a:pPr/>
              <a:t>‹#›</a:t>
            </a:fld>
            <a:endParaRPr lang="zh-CN" altLang="en-US"/>
          </a:p>
        </p:txBody>
      </p:sp>
      <p:sp>
        <p:nvSpPr>
          <p:cNvPr id="9"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03861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fld id="{641191A1-1F71-0D43-8B30-7DD366948A89}" type="datetimeFigureOut">
              <a:rPr lang="zh-CN" altLang="en-US"/>
              <a:pPr/>
              <a:t>2015/12/13</a:t>
            </a:fld>
            <a:endParaRPr lang="zh-CN" altLang="en-US"/>
          </a:p>
        </p:txBody>
      </p:sp>
      <p:sp>
        <p:nvSpPr>
          <p:cNvPr id="4" name="灯片编号占位符 8"/>
          <p:cNvSpPr>
            <a:spLocks noGrp="1" noChangeArrowheads="1"/>
          </p:cNvSpPr>
          <p:nvPr>
            <p:ph type="sldNum" sz="quarter" idx="11"/>
          </p:nvPr>
        </p:nvSpPr>
        <p:spPr>
          <a:ln/>
        </p:spPr>
        <p:txBody>
          <a:bodyPr/>
          <a:lstStyle>
            <a:lvl1pPr>
              <a:defRPr/>
            </a:lvl1pPr>
          </a:lstStyle>
          <a:p>
            <a:fld id="{ED76DA0E-2019-944D-8C88-6DA010F88D9F}" type="slidenum">
              <a:rPr lang="zh-CN" altLang="en-US"/>
              <a:pPr/>
              <a:t>‹#›</a:t>
            </a:fld>
            <a:endParaRPr lang="zh-CN" altLang="en-US"/>
          </a:p>
        </p:txBody>
      </p:sp>
      <p:sp>
        <p:nvSpPr>
          <p:cNvPr id="5"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69600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fld id="{9A3A010C-E743-6C4B-ABB8-0357BE0961F9}" type="datetimeFigureOut">
              <a:rPr lang="zh-CN" altLang="en-US"/>
              <a:pPr/>
              <a:t>2015/12/13</a:t>
            </a:fld>
            <a:endParaRPr lang="zh-CN" altLang="en-US"/>
          </a:p>
        </p:txBody>
      </p:sp>
      <p:sp>
        <p:nvSpPr>
          <p:cNvPr id="3" name="灯片编号占位符 8"/>
          <p:cNvSpPr>
            <a:spLocks noGrp="1" noChangeArrowheads="1"/>
          </p:cNvSpPr>
          <p:nvPr>
            <p:ph type="sldNum" sz="quarter" idx="11"/>
          </p:nvPr>
        </p:nvSpPr>
        <p:spPr>
          <a:ln/>
        </p:spPr>
        <p:txBody>
          <a:bodyPr/>
          <a:lstStyle>
            <a:lvl1pPr>
              <a:defRPr/>
            </a:lvl1pPr>
          </a:lstStyle>
          <a:p>
            <a:fld id="{D2BDBDF5-AEC0-D44C-9328-9E0028FF6B8F}" type="slidenum">
              <a:rPr lang="zh-CN" altLang="en-US"/>
              <a:pPr/>
              <a:t>‹#›</a:t>
            </a:fld>
            <a:endParaRPr lang="zh-CN" altLang="en-US"/>
          </a:p>
        </p:txBody>
      </p:sp>
      <p:sp>
        <p:nvSpPr>
          <p:cNvPr id="4"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461047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fld id="{D3A00309-5C40-D448-8D9F-95CBBBEC040E}" type="datetimeFigureOut">
              <a:rPr lang="zh-CN" altLang="en-US"/>
              <a:pPr/>
              <a:t>2015/12/13</a:t>
            </a:fld>
            <a:endParaRPr lang="zh-CN" altLang="en-US"/>
          </a:p>
        </p:txBody>
      </p:sp>
      <p:sp>
        <p:nvSpPr>
          <p:cNvPr id="6" name="灯片编号占位符 8"/>
          <p:cNvSpPr>
            <a:spLocks noGrp="1" noChangeArrowheads="1"/>
          </p:cNvSpPr>
          <p:nvPr>
            <p:ph type="sldNum" sz="quarter" idx="11"/>
          </p:nvPr>
        </p:nvSpPr>
        <p:spPr>
          <a:ln/>
        </p:spPr>
        <p:txBody>
          <a:bodyPr/>
          <a:lstStyle>
            <a:lvl1pPr>
              <a:defRPr/>
            </a:lvl1pPr>
          </a:lstStyle>
          <a:p>
            <a:fld id="{47C922B0-4212-5F44-B54D-AB38F8AB3DEB}" type="slidenum">
              <a:rPr lang="zh-CN" altLang="en-US"/>
              <a:pPr/>
              <a:t>‹#›</a:t>
            </a:fld>
            <a:endParaRPr lang="zh-CN" alt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70542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868273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fld id="{577D6CC6-E44D-6F44-A147-BCB6606660F5}" type="datetimeFigureOut">
              <a:rPr lang="zh-CN" altLang="en-US"/>
              <a:pPr/>
              <a:t>2015/12/13</a:t>
            </a:fld>
            <a:endParaRPr lang="zh-CN" altLang="en-US"/>
          </a:p>
        </p:txBody>
      </p:sp>
      <p:sp>
        <p:nvSpPr>
          <p:cNvPr id="6" name="灯片编号占位符 8"/>
          <p:cNvSpPr>
            <a:spLocks noGrp="1" noChangeArrowheads="1"/>
          </p:cNvSpPr>
          <p:nvPr>
            <p:ph type="sldNum" sz="quarter" idx="11"/>
          </p:nvPr>
        </p:nvSpPr>
        <p:spPr>
          <a:ln/>
        </p:spPr>
        <p:txBody>
          <a:bodyPr/>
          <a:lstStyle>
            <a:lvl1pPr>
              <a:defRPr/>
            </a:lvl1pPr>
          </a:lstStyle>
          <a:p>
            <a:fld id="{2A8F677C-240C-E547-8CD1-8D12F52ED8A8}" type="slidenum">
              <a:rPr lang="zh-CN" altLang="en-US"/>
              <a:pPr/>
              <a:t>‹#›</a:t>
            </a:fld>
            <a:endParaRPr lang="zh-CN" alt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94781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9E43A0A5-C10E-0142-835C-B506BBA0E74D}"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425372FA-5440-6F48-A4B8-D757AA10ABDA}"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93071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1F3596A9-64D2-1D44-854A-0D4F11598EEB}"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8E59BE5C-A121-0841-9C93-9F94A87DB52B}"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09572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593974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66605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604297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6" name="页脚占位符 16"/>
          <p:cNvSpPr>
            <a:spLocks noGrp="1" noChangeArrowheads="1"/>
          </p:cNvSpPr>
          <p:nvPr>
            <p:ph type="ftr" sz="quarter" idx="11"/>
          </p:nvPr>
        </p:nvSpPr>
        <p:spPr>
          <a:ln/>
        </p:spPr>
        <p:txBody>
          <a:bodyPr/>
          <a:lstStyle>
            <a:lvl1pPr>
              <a:defRPr/>
            </a:lvl1pPr>
          </a:lstStyle>
          <a:p>
            <a:endParaRPr lang="fr-FR"/>
          </a:p>
        </p:txBody>
      </p:sp>
      <p:sp>
        <p:nvSpPr>
          <p:cNvPr id="7"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971949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8" name="页脚占位符 16"/>
          <p:cNvSpPr>
            <a:spLocks noGrp="1" noChangeArrowheads="1"/>
          </p:cNvSpPr>
          <p:nvPr>
            <p:ph type="ftr" sz="quarter" idx="11"/>
          </p:nvPr>
        </p:nvSpPr>
        <p:spPr>
          <a:ln/>
        </p:spPr>
        <p:txBody>
          <a:bodyPr/>
          <a:lstStyle>
            <a:lvl1pPr>
              <a:defRPr/>
            </a:lvl1pPr>
          </a:lstStyle>
          <a:p>
            <a:endParaRPr lang="fr-FR"/>
          </a:p>
        </p:txBody>
      </p:sp>
      <p:sp>
        <p:nvSpPr>
          <p:cNvPr id="9"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792139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4" name="页脚占位符 16"/>
          <p:cNvSpPr>
            <a:spLocks noGrp="1" noChangeArrowheads="1"/>
          </p:cNvSpPr>
          <p:nvPr>
            <p:ph type="ftr" sz="quarter" idx="11"/>
          </p:nvPr>
        </p:nvSpPr>
        <p:spPr>
          <a:ln/>
        </p:spPr>
        <p:txBody>
          <a:bodyPr/>
          <a:lstStyle>
            <a:lvl1pPr>
              <a:defRPr/>
            </a:lvl1pPr>
          </a:lstStyle>
          <a:p>
            <a:endParaRPr lang="fr-FR"/>
          </a:p>
        </p:txBody>
      </p:sp>
      <p:sp>
        <p:nvSpPr>
          <p:cNvPr id="5"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2038528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3" name="页脚占位符 16"/>
          <p:cNvSpPr>
            <a:spLocks noGrp="1" noChangeArrowheads="1"/>
          </p:cNvSpPr>
          <p:nvPr>
            <p:ph type="ftr" sz="quarter" idx="11"/>
          </p:nvPr>
        </p:nvSpPr>
        <p:spPr>
          <a:ln/>
        </p:spPr>
        <p:txBody>
          <a:bodyPr/>
          <a:lstStyle>
            <a:lvl1pPr>
              <a:defRPr/>
            </a:lvl1pPr>
          </a:lstStyle>
          <a:p>
            <a:endParaRPr lang="fr-FR"/>
          </a:p>
        </p:txBody>
      </p:sp>
      <p:sp>
        <p:nvSpPr>
          <p:cNvPr id="4"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59101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913131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6" name="页脚占位符 16"/>
          <p:cNvSpPr>
            <a:spLocks noGrp="1" noChangeArrowheads="1"/>
          </p:cNvSpPr>
          <p:nvPr>
            <p:ph type="ftr" sz="quarter" idx="11"/>
          </p:nvPr>
        </p:nvSpPr>
        <p:spPr>
          <a:ln/>
        </p:spPr>
        <p:txBody>
          <a:bodyPr/>
          <a:lstStyle>
            <a:lvl1pPr>
              <a:defRPr/>
            </a:lvl1pPr>
          </a:lstStyle>
          <a:p>
            <a:endParaRPr lang="fr-FR"/>
          </a:p>
        </p:txBody>
      </p:sp>
      <p:sp>
        <p:nvSpPr>
          <p:cNvPr id="7"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111776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6" name="页脚占位符 16"/>
          <p:cNvSpPr>
            <a:spLocks noGrp="1" noChangeArrowheads="1"/>
          </p:cNvSpPr>
          <p:nvPr>
            <p:ph type="ftr" sz="quarter" idx="11"/>
          </p:nvPr>
        </p:nvSpPr>
        <p:spPr>
          <a:ln/>
        </p:spPr>
        <p:txBody>
          <a:bodyPr/>
          <a:lstStyle>
            <a:lvl1pPr>
              <a:defRPr/>
            </a:lvl1pPr>
          </a:lstStyle>
          <a:p>
            <a:endParaRPr lang="fr-FR"/>
          </a:p>
        </p:txBody>
      </p:sp>
      <p:sp>
        <p:nvSpPr>
          <p:cNvPr id="7"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364187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57130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5" name="页脚占位符 16"/>
          <p:cNvSpPr>
            <a:spLocks noGrp="1" noChangeArrowheads="1"/>
          </p:cNvSpPr>
          <p:nvPr>
            <p:ph type="ftr" sz="quarter" idx="11"/>
          </p:nvPr>
        </p:nvSpPr>
        <p:spPr>
          <a:ln/>
        </p:spPr>
        <p:txBody>
          <a:bodyPr/>
          <a:lstStyle>
            <a:lvl1pPr>
              <a:defRPr/>
            </a:lvl1pPr>
          </a:lstStyle>
          <a:p>
            <a:endParaRPr lang="fr-FR"/>
          </a:p>
        </p:txBody>
      </p:sp>
      <p:sp>
        <p:nvSpPr>
          <p:cNvPr id="6"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525614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1EC4051D-90CC-6E46-9ACD-B70E38D54C9E}"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234E765C-A852-D442-A5B8-7EB457481CDB}"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006792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D1BD132D-6C78-CC48-9952-3232E544A5B9}"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99436E60-DC54-304A-A83A-E830D6EA202C}"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135354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fld id="{37491BF8-B072-4242-9604-9DB228E2F265}"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ECCC489A-5A9F-1944-82E7-B3A65A36EE9F}"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518104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fld id="{E9C46DB3-38B5-A546-AF58-B19FBC7538E6}" type="datetimeFigureOut">
              <a:rPr lang="zh-CN" altLang="en-US"/>
              <a:pPr/>
              <a:t>2015/12/13</a:t>
            </a:fld>
            <a:endParaRPr lang="zh-CN" altLang="en-US"/>
          </a:p>
        </p:txBody>
      </p:sp>
      <p:sp>
        <p:nvSpPr>
          <p:cNvPr id="6" name="灯片编号占位符 8"/>
          <p:cNvSpPr>
            <a:spLocks noGrp="1" noChangeArrowheads="1"/>
          </p:cNvSpPr>
          <p:nvPr>
            <p:ph type="sldNum" sz="quarter" idx="11"/>
          </p:nvPr>
        </p:nvSpPr>
        <p:spPr>
          <a:ln/>
        </p:spPr>
        <p:txBody>
          <a:bodyPr/>
          <a:lstStyle>
            <a:lvl1pPr>
              <a:defRPr/>
            </a:lvl1pPr>
          </a:lstStyle>
          <a:p>
            <a:fld id="{A2E8DFD5-0AC4-334E-B49F-93644C0166AF}" type="slidenum">
              <a:rPr lang="zh-CN" altLang="en-US"/>
              <a:pPr/>
              <a:t>‹#›</a:t>
            </a:fld>
            <a:endParaRPr lang="zh-CN" alt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536096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fld id="{5A9054B3-4367-7742-8E7A-8B2E3337E129}" type="datetimeFigureOut">
              <a:rPr lang="zh-CN" altLang="en-US"/>
              <a:pPr/>
              <a:t>2015/12/13</a:t>
            </a:fld>
            <a:endParaRPr lang="zh-CN" altLang="en-US"/>
          </a:p>
        </p:txBody>
      </p:sp>
      <p:sp>
        <p:nvSpPr>
          <p:cNvPr id="8" name="灯片编号占位符 8"/>
          <p:cNvSpPr>
            <a:spLocks noGrp="1" noChangeArrowheads="1"/>
          </p:cNvSpPr>
          <p:nvPr>
            <p:ph type="sldNum" sz="quarter" idx="11"/>
          </p:nvPr>
        </p:nvSpPr>
        <p:spPr>
          <a:ln/>
        </p:spPr>
        <p:txBody>
          <a:bodyPr/>
          <a:lstStyle>
            <a:lvl1pPr>
              <a:defRPr/>
            </a:lvl1pPr>
          </a:lstStyle>
          <a:p>
            <a:fld id="{6B8E5B7B-37AB-E94A-A35E-172D875170A2}" type="slidenum">
              <a:rPr lang="zh-CN" altLang="en-US"/>
              <a:pPr/>
              <a:t>‹#›</a:t>
            </a:fld>
            <a:endParaRPr lang="zh-CN" altLang="en-US"/>
          </a:p>
        </p:txBody>
      </p:sp>
      <p:sp>
        <p:nvSpPr>
          <p:cNvPr id="9"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478262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fld id="{641191A1-1F71-0D43-8B30-7DD366948A89}" type="datetimeFigureOut">
              <a:rPr lang="zh-CN" altLang="en-US"/>
              <a:pPr/>
              <a:t>2015/12/13</a:t>
            </a:fld>
            <a:endParaRPr lang="zh-CN" altLang="en-US"/>
          </a:p>
        </p:txBody>
      </p:sp>
      <p:sp>
        <p:nvSpPr>
          <p:cNvPr id="4" name="灯片编号占位符 8"/>
          <p:cNvSpPr>
            <a:spLocks noGrp="1" noChangeArrowheads="1"/>
          </p:cNvSpPr>
          <p:nvPr>
            <p:ph type="sldNum" sz="quarter" idx="11"/>
          </p:nvPr>
        </p:nvSpPr>
        <p:spPr>
          <a:ln/>
        </p:spPr>
        <p:txBody>
          <a:bodyPr/>
          <a:lstStyle>
            <a:lvl1pPr>
              <a:defRPr/>
            </a:lvl1pPr>
          </a:lstStyle>
          <a:p>
            <a:fld id="{ED76DA0E-2019-944D-8C88-6DA010F88D9F}" type="slidenum">
              <a:rPr lang="zh-CN" altLang="en-US"/>
              <a:pPr/>
              <a:t>‹#›</a:t>
            </a:fld>
            <a:endParaRPr lang="zh-CN" altLang="en-US"/>
          </a:p>
        </p:txBody>
      </p:sp>
      <p:sp>
        <p:nvSpPr>
          <p:cNvPr id="5"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91147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half" idx="2"/>
          </p:nvPr>
        </p:nvSpPr>
        <p:spPr>
          <a:xfrm>
            <a:off x="4267200" y="1600200"/>
            <a:ext cx="3657600"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6" name="页脚占位符 16"/>
          <p:cNvSpPr>
            <a:spLocks noGrp="1" noChangeArrowheads="1"/>
          </p:cNvSpPr>
          <p:nvPr>
            <p:ph type="ftr" sz="quarter" idx="11"/>
          </p:nvPr>
        </p:nvSpPr>
        <p:spPr>
          <a:ln/>
        </p:spPr>
        <p:txBody>
          <a:bodyPr/>
          <a:lstStyle>
            <a:lvl1pPr>
              <a:defRPr/>
            </a:lvl1pPr>
          </a:lstStyle>
          <a:p>
            <a:endParaRPr lang="fr-FR"/>
          </a:p>
        </p:txBody>
      </p:sp>
      <p:sp>
        <p:nvSpPr>
          <p:cNvPr id="7"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0799369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fld id="{9A3A010C-E743-6C4B-ABB8-0357BE0961F9}" type="datetimeFigureOut">
              <a:rPr lang="zh-CN" altLang="en-US"/>
              <a:pPr/>
              <a:t>2015/12/13</a:t>
            </a:fld>
            <a:endParaRPr lang="zh-CN" altLang="en-US"/>
          </a:p>
        </p:txBody>
      </p:sp>
      <p:sp>
        <p:nvSpPr>
          <p:cNvPr id="3" name="灯片编号占位符 8"/>
          <p:cNvSpPr>
            <a:spLocks noGrp="1" noChangeArrowheads="1"/>
          </p:cNvSpPr>
          <p:nvPr>
            <p:ph type="sldNum" sz="quarter" idx="11"/>
          </p:nvPr>
        </p:nvSpPr>
        <p:spPr>
          <a:ln/>
        </p:spPr>
        <p:txBody>
          <a:bodyPr/>
          <a:lstStyle>
            <a:lvl1pPr>
              <a:defRPr/>
            </a:lvl1pPr>
          </a:lstStyle>
          <a:p>
            <a:fld id="{D2BDBDF5-AEC0-D44C-9328-9E0028FF6B8F}" type="slidenum">
              <a:rPr lang="zh-CN" altLang="en-US"/>
              <a:pPr/>
              <a:t>‹#›</a:t>
            </a:fld>
            <a:endParaRPr lang="zh-CN" altLang="en-US"/>
          </a:p>
        </p:txBody>
      </p:sp>
      <p:sp>
        <p:nvSpPr>
          <p:cNvPr id="4"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156176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fld id="{D3A00309-5C40-D448-8D9F-95CBBBEC040E}" type="datetimeFigureOut">
              <a:rPr lang="zh-CN" altLang="en-US"/>
              <a:pPr/>
              <a:t>2015/12/13</a:t>
            </a:fld>
            <a:endParaRPr lang="zh-CN" altLang="en-US"/>
          </a:p>
        </p:txBody>
      </p:sp>
      <p:sp>
        <p:nvSpPr>
          <p:cNvPr id="6" name="灯片编号占位符 8"/>
          <p:cNvSpPr>
            <a:spLocks noGrp="1" noChangeArrowheads="1"/>
          </p:cNvSpPr>
          <p:nvPr>
            <p:ph type="sldNum" sz="quarter" idx="11"/>
          </p:nvPr>
        </p:nvSpPr>
        <p:spPr>
          <a:ln/>
        </p:spPr>
        <p:txBody>
          <a:bodyPr/>
          <a:lstStyle>
            <a:lvl1pPr>
              <a:defRPr/>
            </a:lvl1pPr>
          </a:lstStyle>
          <a:p>
            <a:fld id="{47C922B0-4212-5F44-B54D-AB38F8AB3DEB}" type="slidenum">
              <a:rPr lang="zh-CN" altLang="en-US"/>
              <a:pPr/>
              <a:t>‹#›</a:t>
            </a:fld>
            <a:endParaRPr lang="zh-CN" alt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1431052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fld id="{577D6CC6-E44D-6F44-A147-BCB6606660F5}" type="datetimeFigureOut">
              <a:rPr lang="zh-CN" altLang="en-US"/>
              <a:pPr/>
              <a:t>2015/12/13</a:t>
            </a:fld>
            <a:endParaRPr lang="zh-CN" altLang="en-US"/>
          </a:p>
        </p:txBody>
      </p:sp>
      <p:sp>
        <p:nvSpPr>
          <p:cNvPr id="6" name="灯片编号占位符 8"/>
          <p:cNvSpPr>
            <a:spLocks noGrp="1" noChangeArrowheads="1"/>
          </p:cNvSpPr>
          <p:nvPr>
            <p:ph type="sldNum" sz="quarter" idx="11"/>
          </p:nvPr>
        </p:nvSpPr>
        <p:spPr>
          <a:ln/>
        </p:spPr>
        <p:txBody>
          <a:bodyPr/>
          <a:lstStyle>
            <a:lvl1pPr>
              <a:defRPr/>
            </a:lvl1pPr>
          </a:lstStyle>
          <a:p>
            <a:fld id="{2A8F677C-240C-E547-8CD1-8D12F52ED8A8}" type="slidenum">
              <a:rPr lang="zh-CN" altLang="en-US"/>
              <a:pPr/>
              <a:t>‹#›</a:t>
            </a:fld>
            <a:endParaRPr lang="zh-CN" altLang="en-US"/>
          </a:p>
        </p:txBody>
      </p:sp>
      <p:sp>
        <p:nvSpPr>
          <p:cNvPr id="7"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038122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9E43A0A5-C10E-0142-835C-B506BBA0E74D}"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425372FA-5440-6F48-A4B8-D757AA10ABDA}"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2136747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057900" y="274638"/>
            <a:ext cx="18669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5448300" cy="6199187"/>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fld id="{1F3596A9-64D2-1D44-854A-0D4F11598EEB}" type="datetimeFigureOut">
              <a:rPr lang="zh-CN" altLang="en-US"/>
              <a:pPr/>
              <a:t>2015/12/13</a:t>
            </a:fld>
            <a:endParaRPr lang="zh-CN" altLang="en-US"/>
          </a:p>
        </p:txBody>
      </p:sp>
      <p:sp>
        <p:nvSpPr>
          <p:cNvPr id="5" name="灯片编号占位符 8"/>
          <p:cNvSpPr>
            <a:spLocks noGrp="1" noChangeArrowheads="1"/>
          </p:cNvSpPr>
          <p:nvPr>
            <p:ph type="sldNum" sz="quarter" idx="11"/>
          </p:nvPr>
        </p:nvSpPr>
        <p:spPr>
          <a:ln/>
        </p:spPr>
        <p:txBody>
          <a:bodyPr/>
          <a:lstStyle>
            <a:lvl1pPr>
              <a:defRPr/>
            </a:lvl1pPr>
          </a:lstStyle>
          <a:p>
            <a:fld id="{8E59BE5C-A121-0841-9C93-9F94A87DB52B}" type="slidenum">
              <a:rPr lang="zh-CN" altLang="en-US"/>
              <a:pPr/>
              <a:t>‹#›</a:t>
            </a:fld>
            <a:endParaRPr lang="zh-CN" altLang="en-US"/>
          </a:p>
        </p:txBody>
      </p:sp>
      <p:sp>
        <p:nvSpPr>
          <p:cNvPr id="6" name="页脚占位符 9"/>
          <p:cNvSpPr>
            <a:spLocks noGrp="1" noChangeArrowheads="1"/>
          </p:cNvSpPr>
          <p:nvPr>
            <p:ph type="ftr" sz="quarter" idx="12"/>
          </p:nvPr>
        </p:nvSpPr>
        <p:spPr>
          <a:ln/>
        </p:spPr>
        <p:txBody>
          <a:bodyPr/>
          <a:lstStyle>
            <a:lvl1pPr>
              <a:defRPr/>
            </a:lvl1pPr>
          </a:lstStyle>
          <a:p>
            <a:pPr>
              <a:defRPr/>
            </a:pPr>
            <a:endParaRPr lang="zh-CN" altLang="en-US"/>
          </a:p>
        </p:txBody>
      </p:sp>
    </p:spTree>
    <p:extLst>
      <p:ext uri="{BB962C8B-B14F-4D97-AF65-F5344CB8AC3E}">
        <p14:creationId xmlns:p14="http://schemas.microsoft.com/office/powerpoint/2010/main" val="639689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1EC4051D-90CC-6E46-9ACD-B70E38D54C9E}" type="datetimeFigureOut">
              <a:rPr lang="zh-CN" altLang="en-US" smtClean="0"/>
              <a:pPr/>
              <a:t>2015/12/13</a:t>
            </a:fld>
            <a:endParaRPr lang="zh-CN"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zh-CN"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234E765C-A852-D442-A5B8-7EB457481CDB}" type="slidenum">
              <a:rPr lang="zh-CN" altLang="en-US" smtClean="0"/>
              <a:pPr/>
              <a:t>‹#›</a:t>
            </a:fld>
            <a:endParaRPr lang="zh-CN"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585668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D1BD132D-6C78-CC48-9952-3232E544A5B9}" type="datetimeFigureOut">
              <a:rPr lang="zh-CN" altLang="en-US" smtClean="0"/>
              <a:pPr/>
              <a:t>2015/12/13</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9436E60-DC54-304A-A83A-E830D6EA202C}" type="slidenum">
              <a:rPr lang="zh-CN" altLang="en-US" smtClean="0"/>
              <a:pPr/>
              <a:t>‹#›</a:t>
            </a:fld>
            <a:endParaRPr lang="zh-CN" altLang="en-US"/>
          </a:p>
        </p:txBody>
      </p:sp>
    </p:spTree>
    <p:extLst>
      <p:ext uri="{BB962C8B-B14F-4D97-AF65-F5344CB8AC3E}">
        <p14:creationId xmlns:p14="http://schemas.microsoft.com/office/powerpoint/2010/main" val="224649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37491BF8-B072-4242-9604-9DB228E2F265}" type="datetimeFigureOut">
              <a:rPr lang="zh-CN" altLang="en-US" smtClean="0"/>
              <a:pPr/>
              <a:t>2015/12/13</a:t>
            </a:fld>
            <a:endParaRPr lang="zh-CN"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zh-CN"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ECCC489A-5A9F-1944-82E7-B3A65A36EE9F}" type="slidenum">
              <a:rPr lang="zh-CN" altLang="en-US" smtClean="0"/>
              <a:pPr/>
              <a:t>‹#›</a:t>
            </a:fld>
            <a:endParaRPr lang="zh-CN"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292036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3CB0CE2D-E9AC-8341-B204-8CF295343AFC}" type="datetimeFigureOut">
              <a:rPr lang="zh-CN" altLang="en-US" smtClean="0"/>
              <a:pPr/>
              <a:t>2015/12/13</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69ADA18-E8D7-4444-973D-7B0361497301}" type="slidenum">
              <a:rPr lang="zh-CN" altLang="en-US" smtClean="0"/>
              <a:pPr/>
              <a:t>‹#›</a:t>
            </a:fld>
            <a:endParaRPr lang="zh-CN" altLang="en-US"/>
          </a:p>
        </p:txBody>
      </p:sp>
    </p:spTree>
    <p:extLst>
      <p:ext uri="{BB962C8B-B14F-4D97-AF65-F5344CB8AC3E}">
        <p14:creationId xmlns:p14="http://schemas.microsoft.com/office/powerpoint/2010/main" val="1432944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5A9054B3-4367-7742-8E7A-8B2E3337E129}" type="datetimeFigureOut">
              <a:rPr lang="zh-CN" altLang="en-US" smtClean="0"/>
              <a:pPr/>
              <a:t>2015/12/13</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6B8E5B7B-37AB-E94A-A35E-172D875170A2}" type="slidenum">
              <a:rPr lang="zh-CN" altLang="en-US" smtClean="0"/>
              <a:pPr/>
              <a:t>‹#›</a:t>
            </a:fld>
            <a:endParaRPr lang="zh-CN" altLang="en-US"/>
          </a:p>
        </p:txBody>
      </p:sp>
    </p:spTree>
    <p:extLst>
      <p:ext uri="{BB962C8B-B14F-4D97-AF65-F5344CB8AC3E}">
        <p14:creationId xmlns:p14="http://schemas.microsoft.com/office/powerpoint/2010/main" val="162015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7"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8" name="页脚占位符 16"/>
          <p:cNvSpPr>
            <a:spLocks noGrp="1" noChangeArrowheads="1"/>
          </p:cNvSpPr>
          <p:nvPr>
            <p:ph type="ftr" sz="quarter" idx="11"/>
          </p:nvPr>
        </p:nvSpPr>
        <p:spPr>
          <a:ln/>
        </p:spPr>
        <p:txBody>
          <a:bodyPr/>
          <a:lstStyle>
            <a:lvl1pPr>
              <a:defRPr/>
            </a:lvl1pPr>
          </a:lstStyle>
          <a:p>
            <a:endParaRPr lang="fr-FR"/>
          </a:p>
        </p:txBody>
      </p:sp>
      <p:sp>
        <p:nvSpPr>
          <p:cNvPr id="9"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2116370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641191A1-1F71-0D43-8B30-7DD366948A89}" type="datetimeFigureOut">
              <a:rPr lang="zh-CN" altLang="en-US" smtClean="0"/>
              <a:pPr/>
              <a:t>2015/12/13</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ED76DA0E-2019-944D-8C88-6DA010F88D9F}" type="slidenum">
              <a:rPr lang="zh-CN" altLang="en-US" smtClean="0"/>
              <a:pPr/>
              <a:t>‹#›</a:t>
            </a:fld>
            <a:endParaRPr lang="zh-CN" altLang="en-US"/>
          </a:p>
        </p:txBody>
      </p:sp>
    </p:spTree>
    <p:extLst>
      <p:ext uri="{BB962C8B-B14F-4D97-AF65-F5344CB8AC3E}">
        <p14:creationId xmlns:p14="http://schemas.microsoft.com/office/powerpoint/2010/main" val="20356563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A010C-E743-6C4B-ABB8-0357BE0961F9}" type="datetimeFigureOut">
              <a:rPr lang="zh-CN" altLang="en-US" smtClean="0"/>
              <a:pPr/>
              <a:t>2015/12/13</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2BDBDF5-AEC0-D44C-9328-9E0028FF6B8F}" type="slidenum">
              <a:rPr lang="zh-CN" altLang="en-US" smtClean="0"/>
              <a:pPr/>
              <a:t>‹#›</a:t>
            </a:fld>
            <a:endParaRPr lang="zh-CN" altLang="en-US"/>
          </a:p>
        </p:txBody>
      </p:sp>
    </p:spTree>
    <p:extLst>
      <p:ext uri="{BB962C8B-B14F-4D97-AF65-F5344CB8AC3E}">
        <p14:creationId xmlns:p14="http://schemas.microsoft.com/office/powerpoint/2010/main" val="1714613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3A00309-5C40-D448-8D9F-95CBBBEC040E}" type="datetimeFigureOut">
              <a:rPr lang="zh-CN" altLang="en-US" smtClean="0"/>
              <a:pPr/>
              <a:t>2015/12/13</a:t>
            </a:fld>
            <a:endParaRPr lang="zh-CN"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zh-CN"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7C922B0-4212-5F44-B54D-AB38F8AB3DEB}" type="slidenum">
              <a:rPr lang="zh-CN" altLang="en-US" smtClean="0"/>
              <a:pPr/>
              <a:t>‹#›</a:t>
            </a:fld>
            <a:endParaRPr lang="zh-CN"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791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77D6CC6-E44D-6F44-A147-BCB6606660F5}" type="datetimeFigureOut">
              <a:rPr lang="zh-CN" altLang="en-US" smtClean="0"/>
              <a:pPr/>
              <a:t>2015/12/13</a:t>
            </a:fld>
            <a:endParaRPr lang="zh-CN"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zh-CN"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A8F677C-240C-E547-8CD1-8D12F52ED8A8}" type="slidenum">
              <a:rPr lang="zh-CN" altLang="en-US" smtClean="0"/>
              <a:pPr/>
              <a:t>‹#›</a:t>
            </a:fld>
            <a:endParaRPr lang="zh-CN"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8274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3CB0CE2D-E9AC-8341-B204-8CF295343AFC}" type="datetimeFigureOut">
              <a:rPr lang="zh-CN" altLang="en-US" smtClean="0"/>
              <a:pPr/>
              <a:t>2015/12/13</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C69ADA18-E8D7-4444-973D-7B0361497301}" type="slidenum">
              <a:rPr lang="zh-CN" altLang="en-US" smtClean="0"/>
              <a:pPr/>
              <a:t>‹#›</a:t>
            </a:fld>
            <a:endParaRPr lang="zh-CN" altLang="en-US"/>
          </a:p>
        </p:txBody>
      </p:sp>
    </p:spTree>
    <p:extLst>
      <p:ext uri="{BB962C8B-B14F-4D97-AF65-F5344CB8AC3E}">
        <p14:creationId xmlns:p14="http://schemas.microsoft.com/office/powerpoint/2010/main" val="413733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3CB0CE2D-E9AC-8341-B204-8CF295343AFC}" type="datetimeFigureOut">
              <a:rPr lang="zh-CN" altLang="en-US" smtClean="0"/>
              <a:pPr/>
              <a:t>2015/12/13</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C69ADA18-E8D7-4444-973D-7B0361497301}" type="slidenum">
              <a:rPr lang="zh-CN" altLang="en-US" smtClean="0"/>
              <a:pPr/>
              <a:t>‹#›</a:t>
            </a:fld>
            <a:endParaRPr lang="zh-CN" altLang="en-US"/>
          </a:p>
        </p:txBody>
      </p:sp>
    </p:spTree>
    <p:extLst>
      <p:ext uri="{BB962C8B-B14F-4D97-AF65-F5344CB8AC3E}">
        <p14:creationId xmlns:p14="http://schemas.microsoft.com/office/powerpoint/2010/main" val="7004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4" name="页脚占位符 16"/>
          <p:cNvSpPr>
            <a:spLocks noGrp="1" noChangeArrowheads="1"/>
          </p:cNvSpPr>
          <p:nvPr>
            <p:ph type="ftr" sz="quarter" idx="11"/>
          </p:nvPr>
        </p:nvSpPr>
        <p:spPr>
          <a:ln/>
        </p:spPr>
        <p:txBody>
          <a:bodyPr/>
          <a:lstStyle>
            <a:lvl1pPr>
              <a:defRPr/>
            </a:lvl1pPr>
          </a:lstStyle>
          <a:p>
            <a:endParaRPr lang="fr-FR"/>
          </a:p>
        </p:txBody>
      </p:sp>
      <p:sp>
        <p:nvSpPr>
          <p:cNvPr id="5"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07239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3" name="页脚占位符 16"/>
          <p:cNvSpPr>
            <a:spLocks noGrp="1" noChangeArrowheads="1"/>
          </p:cNvSpPr>
          <p:nvPr>
            <p:ph type="ftr" sz="quarter" idx="11"/>
          </p:nvPr>
        </p:nvSpPr>
        <p:spPr>
          <a:ln/>
        </p:spPr>
        <p:txBody>
          <a:bodyPr/>
          <a:lstStyle>
            <a:lvl1pPr>
              <a:defRPr/>
            </a:lvl1pPr>
          </a:lstStyle>
          <a:p>
            <a:endParaRPr lang="fr-FR"/>
          </a:p>
        </p:txBody>
      </p:sp>
      <p:sp>
        <p:nvSpPr>
          <p:cNvPr id="4"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9816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6" name="页脚占位符 16"/>
          <p:cNvSpPr>
            <a:spLocks noGrp="1" noChangeArrowheads="1"/>
          </p:cNvSpPr>
          <p:nvPr>
            <p:ph type="ftr" sz="quarter" idx="11"/>
          </p:nvPr>
        </p:nvSpPr>
        <p:spPr>
          <a:ln/>
        </p:spPr>
        <p:txBody>
          <a:bodyPr/>
          <a:lstStyle>
            <a:lvl1pPr>
              <a:defRPr/>
            </a:lvl1pPr>
          </a:lstStyle>
          <a:p>
            <a:endParaRPr lang="fr-FR"/>
          </a:p>
        </p:txBody>
      </p:sp>
      <p:sp>
        <p:nvSpPr>
          <p:cNvPr id="7"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46849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将图片拖动到占位符，或单击添加图标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7"/>
          <p:cNvSpPr>
            <a:spLocks noGrp="1" noChangeArrowheads="1"/>
          </p:cNvSpPr>
          <p:nvPr>
            <p:ph type="dt" sz="half" idx="10"/>
          </p:nvPr>
        </p:nvSpPr>
        <p:spPr>
          <a:ln/>
        </p:spPr>
        <p:txBody>
          <a:bodyPr/>
          <a:lstStyle>
            <a:lvl1pPr>
              <a:defRPr/>
            </a:lvl1pPr>
          </a:lstStyle>
          <a:p>
            <a:fld id="{5BA97C9D-DC1D-41B3-95FA-C57CCD937792}" type="datetimeFigureOut">
              <a:rPr lang="fr-FR" smtClean="0"/>
              <a:pPr/>
              <a:t>13/12/2015</a:t>
            </a:fld>
            <a:endParaRPr lang="fr-FR"/>
          </a:p>
        </p:txBody>
      </p:sp>
      <p:sp>
        <p:nvSpPr>
          <p:cNvPr id="6" name="页脚占位符 16"/>
          <p:cNvSpPr>
            <a:spLocks noGrp="1" noChangeArrowheads="1"/>
          </p:cNvSpPr>
          <p:nvPr>
            <p:ph type="ftr" sz="quarter" idx="11"/>
          </p:nvPr>
        </p:nvSpPr>
        <p:spPr>
          <a:ln/>
        </p:spPr>
        <p:txBody>
          <a:bodyPr/>
          <a:lstStyle>
            <a:lvl1pPr>
              <a:defRPr/>
            </a:lvl1pPr>
          </a:lstStyle>
          <a:p>
            <a:endParaRPr lang="fr-FR"/>
          </a:p>
        </p:txBody>
      </p:sp>
      <p:sp>
        <p:nvSpPr>
          <p:cNvPr id="7" name="灯片编号占位符 28"/>
          <p:cNvSpPr>
            <a:spLocks noGrp="1" noChangeArrowheads="1"/>
          </p:cNvSpPr>
          <p:nvPr>
            <p:ph type="sldNum" sz="quarter" idx="12"/>
          </p:nvPr>
        </p:nvSpPr>
        <p:spPr>
          <a:ln/>
        </p:spPr>
        <p:txBody>
          <a:bodyPr/>
          <a:lstStyle>
            <a:lvl1pPr>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32915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矩形 12"/>
          <p:cNvSpPr>
            <a:spLocks noChangeArrowheads="1"/>
          </p:cNvSpPr>
          <p:nvPr/>
        </p:nvSpPr>
        <p:spPr bwMode="auto">
          <a:xfrm>
            <a:off x="381000" y="0"/>
            <a:ext cx="609600" cy="6858000"/>
          </a:xfrm>
          <a:prstGeom prst="rect">
            <a:avLst/>
          </a:prstGeom>
          <a:solidFill>
            <a:srgbClr val="FEC3AE">
              <a:alpha val="53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1" name="矩形 14"/>
          <p:cNvSpPr>
            <a:spLocks noChangeArrowheads="1"/>
          </p:cNvSpPr>
          <p:nvPr/>
        </p:nvSpPr>
        <p:spPr bwMode="auto">
          <a:xfrm>
            <a:off x="276225" y="0"/>
            <a:ext cx="104775" cy="6858000"/>
          </a:xfrm>
          <a:prstGeom prst="rect">
            <a:avLst/>
          </a:prstGeom>
          <a:solidFill>
            <a:srgbClr val="FFD9CE">
              <a:alpha val="35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2" name="矩形 16"/>
          <p:cNvSpPr>
            <a:spLocks noChangeArrowheads="1"/>
          </p:cNvSpPr>
          <p:nvPr/>
        </p:nvSpPr>
        <p:spPr bwMode="auto">
          <a:xfrm>
            <a:off x="990600" y="0"/>
            <a:ext cx="182563" cy="6858000"/>
          </a:xfrm>
          <a:prstGeom prst="rect">
            <a:avLst/>
          </a:prstGeom>
          <a:solidFill>
            <a:srgbClr val="FFD9CE">
              <a:alpha val="70000"/>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3" name="矩形 17"/>
          <p:cNvSpPr>
            <a:spLocks noChangeArrowheads="1"/>
          </p:cNvSpPr>
          <p:nvPr/>
        </p:nvSpPr>
        <p:spPr bwMode="auto">
          <a:xfrm>
            <a:off x="1141413" y="0"/>
            <a:ext cx="230187" cy="6858000"/>
          </a:xfrm>
          <a:prstGeom prst="rect">
            <a:avLst/>
          </a:prstGeom>
          <a:solidFill>
            <a:srgbClr val="FFEDE8">
              <a:alpha val="70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4" name="直接连接符 18"/>
          <p:cNvSpPr>
            <a:spLocks noChangeShapeType="1"/>
          </p:cNvSpPr>
          <p:nvPr/>
        </p:nvSpPr>
        <p:spPr bwMode="auto">
          <a:xfrm>
            <a:off x="106363" y="0"/>
            <a:ext cx="0" cy="6858000"/>
          </a:xfrm>
          <a:prstGeom prst="line">
            <a:avLst/>
          </a:prstGeom>
          <a:noFill/>
          <a:ln w="57150" cmpd="sng">
            <a:solidFill>
              <a:srgbClr val="FEC3AE">
                <a:alpha val="70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5" name="直接连接符 19"/>
          <p:cNvSpPr>
            <a:spLocks noChangeShapeType="1"/>
          </p:cNvSpPr>
          <p:nvPr/>
        </p:nvSpPr>
        <p:spPr bwMode="auto">
          <a:xfrm>
            <a:off x="914400" y="0"/>
            <a:ext cx="0" cy="6858000"/>
          </a:xfrm>
          <a:prstGeom prst="line">
            <a:avLst/>
          </a:prstGeom>
          <a:noFill/>
          <a:ln w="57150" cmpd="sng">
            <a:solidFill>
              <a:srgbClr val="FFEDE8">
                <a:alpha val="81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6" name="直接连接符 20"/>
          <p:cNvSpPr>
            <a:spLocks noChangeShapeType="1"/>
          </p:cNvSpPr>
          <p:nvPr/>
        </p:nvSpPr>
        <p:spPr bwMode="auto">
          <a:xfrm>
            <a:off x="854075" y="0"/>
            <a:ext cx="0" cy="6858000"/>
          </a:xfrm>
          <a:prstGeom prst="line">
            <a:avLst/>
          </a:prstGeom>
          <a:noFill/>
          <a:ln w="57150" cmpd="sng">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7" name="直接连接符 23"/>
          <p:cNvSpPr>
            <a:spLocks noChangeShapeType="1"/>
          </p:cNvSpPr>
          <p:nvPr/>
        </p:nvSpPr>
        <p:spPr bwMode="auto">
          <a:xfrm>
            <a:off x="1727200" y="0"/>
            <a:ext cx="0" cy="6858000"/>
          </a:xfrm>
          <a:prstGeom prst="line">
            <a:avLst/>
          </a:prstGeom>
          <a:noFill/>
          <a:ln w="28575" cmpd="sng">
            <a:solidFill>
              <a:srgbClr val="FEC3AE">
                <a:alpha val="79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8" name="直接连接符 24"/>
          <p:cNvSpPr>
            <a:spLocks noChangeShapeType="1"/>
          </p:cNvSpPr>
          <p:nvPr/>
        </p:nvSpPr>
        <p:spPr bwMode="auto">
          <a:xfrm>
            <a:off x="1066800" y="0"/>
            <a:ext cx="0" cy="6858000"/>
          </a:xfrm>
          <a:prstGeom prst="line">
            <a:avLst/>
          </a:prstGeom>
          <a:noFill/>
          <a:ln w="9525" cmpd="sng">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9" name="直接连接符 25"/>
          <p:cNvSpPr>
            <a:spLocks noChangeShapeType="1"/>
          </p:cNvSpPr>
          <p:nvPr/>
        </p:nvSpPr>
        <p:spPr bwMode="auto">
          <a:xfrm>
            <a:off x="9113838" y="0"/>
            <a:ext cx="0" cy="6858000"/>
          </a:xfrm>
          <a:prstGeom prst="line">
            <a:avLst/>
          </a:prstGeom>
          <a:noFill/>
          <a:ln w="57150" cmpd="thickThin">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60" name="矩形 26"/>
          <p:cNvSpPr>
            <a:spLocks noChangeArrowheads="1"/>
          </p:cNvSpPr>
          <p:nvPr/>
        </p:nvSpPr>
        <p:spPr bwMode="auto">
          <a:xfrm>
            <a:off x="1219200" y="0"/>
            <a:ext cx="76200" cy="6858000"/>
          </a:xfrm>
          <a:prstGeom prst="rect">
            <a:avLst/>
          </a:prstGeom>
          <a:solidFill>
            <a:srgbClr val="FEC3AE">
              <a:alpha val="50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1" name="椭圆 27"/>
          <p:cNvSpPr>
            <a:spLocks noChangeArrowheads="1"/>
          </p:cNvSpPr>
          <p:nvPr/>
        </p:nvSpPr>
        <p:spPr bwMode="auto">
          <a:xfrm>
            <a:off x="609600" y="3429000"/>
            <a:ext cx="1295400" cy="1295400"/>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2" name="椭圆 28"/>
          <p:cNvSpPr>
            <a:spLocks noChangeArrowheads="1"/>
          </p:cNvSpPr>
          <p:nvPr/>
        </p:nvSpPr>
        <p:spPr bwMode="auto">
          <a:xfrm>
            <a:off x="1309688" y="4867275"/>
            <a:ext cx="641350" cy="641350"/>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3" name="椭圆 29"/>
          <p:cNvSpPr>
            <a:spLocks noChangeArrowheads="1"/>
          </p:cNvSpPr>
          <p:nvPr/>
        </p:nvSpPr>
        <p:spPr bwMode="auto">
          <a:xfrm>
            <a:off x="1090613" y="5500688"/>
            <a:ext cx="138112" cy="136525"/>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4" name="椭圆 30"/>
          <p:cNvSpPr>
            <a:spLocks noChangeArrowheads="1"/>
          </p:cNvSpPr>
          <p:nvPr/>
        </p:nvSpPr>
        <p:spPr bwMode="auto">
          <a:xfrm>
            <a:off x="1663700" y="5788025"/>
            <a:ext cx="274638" cy="274638"/>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5" name="椭圆 31"/>
          <p:cNvSpPr>
            <a:spLocks noChangeArrowheads="1"/>
          </p:cNvSpPr>
          <p:nvPr/>
        </p:nvSpPr>
        <p:spPr bwMode="auto">
          <a:xfrm>
            <a:off x="1905000" y="4495800"/>
            <a:ext cx="365125" cy="365125"/>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1042" name="标题占位符 21"/>
          <p:cNvSpPr>
            <a:spLocks noGrp="1" noChangeArrowheads="1"/>
          </p:cNvSpPr>
          <p:nvPr>
            <p:ph type="title"/>
          </p:nvPr>
        </p:nvSpPr>
        <p:spPr bwMode="auto">
          <a:xfrm>
            <a:off x="457200" y="274638"/>
            <a:ext cx="7467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43" name="文本占位符 12"/>
          <p:cNvSpPr>
            <a:spLocks noGrp="1" noChangeArrowheads="1"/>
          </p:cNvSpPr>
          <p:nvPr>
            <p:ph type="body" idx="1"/>
          </p:nvPr>
        </p:nvSpPr>
        <p:spPr bwMode="auto">
          <a:xfrm>
            <a:off x="457200" y="1600200"/>
            <a:ext cx="7467600" cy="4873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2068" name="日期占位符 27"/>
          <p:cNvSpPr>
            <a:spLocks noGrp="1" noChangeArrowheads="1"/>
          </p:cNvSpPr>
          <p:nvPr>
            <p:ph type="dt" sz="half" idx="2"/>
          </p:nvPr>
        </p:nvSpPr>
        <p:spPr bwMode="auto">
          <a:xfrm rot="5400000">
            <a:off x="7764463" y="1174750"/>
            <a:ext cx="2286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charset="0"/>
              </a:defRPr>
            </a:lvl1pPr>
          </a:lstStyle>
          <a:p>
            <a:fld id="{5BA97C9D-DC1D-41B3-95FA-C57CCD937792}" type="datetimeFigureOut">
              <a:rPr lang="fr-FR" smtClean="0"/>
              <a:pPr/>
              <a:t>13/12/2015</a:t>
            </a:fld>
            <a:endParaRPr lang="fr-FR"/>
          </a:p>
        </p:txBody>
      </p:sp>
      <p:sp>
        <p:nvSpPr>
          <p:cNvPr id="2069" name="页脚占位符 16"/>
          <p:cNvSpPr>
            <a:spLocks noGrp="1" noChangeArrowheads="1"/>
          </p:cNvSpPr>
          <p:nvPr>
            <p:ph type="ftr" sz="quarter" idx="3"/>
          </p:nvPr>
        </p:nvSpPr>
        <p:spPr bwMode="auto">
          <a:xfrm rot="5400000">
            <a:off x="7077076" y="4181475"/>
            <a:ext cx="3657600"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宋体" pitchFamily="2" charset="-122"/>
                <a:cs typeface="+mn-cs"/>
              </a:defRPr>
            </a:lvl1pPr>
          </a:lstStyle>
          <a:p>
            <a:endParaRPr lang="fr-FR"/>
          </a:p>
        </p:txBody>
      </p:sp>
      <p:sp>
        <p:nvSpPr>
          <p:cNvPr id="2070" name="灯片编号占位符 28"/>
          <p:cNvSpPr>
            <a:spLocks noGrp="1" noChangeArrowheads="1"/>
          </p:cNvSpPr>
          <p:nvPr>
            <p:ph type="sldNum" sz="quarter" idx="4"/>
          </p:nvPr>
        </p:nvSpPr>
        <p:spPr bwMode="auto">
          <a:xfrm>
            <a:off x="1325563" y="4929188"/>
            <a:ext cx="609600" cy="517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1279964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000">
          <a:solidFill>
            <a:schemeClr val="tx2"/>
          </a:solidFill>
          <a:latin typeface="+mj-lt"/>
          <a:ea typeface="+mj-ea"/>
          <a:cs typeface="华文楷体" charset="0"/>
        </a:defRPr>
      </a:lvl1pPr>
      <a:lvl2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2pPr>
      <a:lvl3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3pPr>
      <a:lvl4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4pPr>
      <a:lvl5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5pPr>
      <a:lvl6pPr marL="4572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6pPr>
      <a:lvl7pPr marL="9144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7pPr>
      <a:lvl8pPr marL="13716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8pPr>
      <a:lvl9pPr marL="18288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1" fontAlgn="base" hangingPunct="1">
        <a:spcBef>
          <a:spcPts val="600"/>
        </a:spcBef>
        <a:spcAft>
          <a:spcPct val="0"/>
        </a:spcAft>
        <a:buClr>
          <a:schemeClr val="accent1"/>
        </a:buClr>
        <a:buSzPct val="70000"/>
        <a:buFont typeface="Wingdings" charset="0"/>
        <a:buChar char=""/>
        <a:defRPr sz="2400">
          <a:solidFill>
            <a:schemeClr val="tx1"/>
          </a:solidFill>
          <a:latin typeface="+mn-lt"/>
          <a:ea typeface="+mn-ea"/>
          <a:cs typeface="宋体" charset="0"/>
        </a:defRPr>
      </a:lvl1pPr>
      <a:lvl2pPr marL="639763" indent="-273050" algn="l" rtl="0" eaLnBrk="1" fontAlgn="base" hangingPunct="1">
        <a:spcBef>
          <a:spcPct val="20000"/>
        </a:spcBef>
        <a:spcAft>
          <a:spcPct val="0"/>
        </a:spcAft>
        <a:buClr>
          <a:schemeClr val="accent1"/>
        </a:buClr>
        <a:buSzPct val="80000"/>
        <a:buFont typeface="Wingdings 2" charset="0"/>
        <a:buChar char=""/>
        <a:defRPr sz="2100">
          <a:solidFill>
            <a:schemeClr val="tx1"/>
          </a:solidFill>
          <a:latin typeface="+mn-lt"/>
          <a:ea typeface="+mn-ea"/>
        </a:defRPr>
      </a:lvl2pPr>
      <a:lvl3pPr marL="914400" indent="-182563" algn="l" rtl="0" eaLnBrk="1" fontAlgn="base" hangingPunct="1">
        <a:spcBef>
          <a:spcPct val="20000"/>
        </a:spcBef>
        <a:spcAft>
          <a:spcPct val="0"/>
        </a:spcAft>
        <a:buClr>
          <a:srgbClr val="E0752F"/>
        </a:buClr>
        <a:buSzPct val="60000"/>
        <a:buFont typeface="Wingdings" charset="0"/>
        <a:buChar char=""/>
        <a:defRPr sz="2400">
          <a:solidFill>
            <a:schemeClr val="tx1"/>
          </a:solidFill>
          <a:latin typeface="+mn-lt"/>
          <a:ea typeface="+mn-ea"/>
        </a:defRPr>
      </a:lvl3pPr>
      <a:lvl4pPr marL="1187450" indent="-182563" algn="l" rtl="0" eaLnBrk="1" fontAlgn="base" hangingPunct="1">
        <a:spcBef>
          <a:spcPct val="20000"/>
        </a:spcBef>
        <a:spcAft>
          <a:spcPct val="0"/>
        </a:spcAft>
        <a:buClr>
          <a:srgbClr val="FEC3AE"/>
        </a:buClr>
        <a:buSzPct val="60000"/>
        <a:buFont typeface="Wingdings" charset="0"/>
        <a:buChar char=""/>
        <a:defRPr sz="2000">
          <a:solidFill>
            <a:schemeClr val="tx1"/>
          </a:solidFill>
          <a:latin typeface="+mn-lt"/>
          <a:ea typeface="+mn-ea"/>
        </a:defRPr>
      </a:lvl4pPr>
      <a:lvl5pPr marL="1462088" indent="-182563" algn="l" rtl="0" eaLnBrk="1" fontAlgn="base" hangingPunct="1">
        <a:spcBef>
          <a:spcPct val="20000"/>
        </a:spcBef>
        <a:spcAft>
          <a:spcPct val="0"/>
        </a:spcAft>
        <a:buClr>
          <a:srgbClr val="BDCAE9"/>
        </a:buClr>
        <a:buSzPct val="68000"/>
        <a:buFont typeface="Wingdings 2" charset="0"/>
        <a:buChar char=""/>
        <a:defRPr sz="1600">
          <a:solidFill>
            <a:schemeClr val="tx1"/>
          </a:solidFill>
          <a:latin typeface="+mn-lt"/>
          <a:ea typeface="+mn-ea"/>
        </a:defRPr>
      </a:lvl5pPr>
      <a:lvl6pPr marL="19192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4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36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08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直接连接符 15"/>
          <p:cNvSpPr>
            <a:spLocks noChangeShapeType="1"/>
          </p:cNvSpPr>
          <p:nvPr/>
        </p:nvSpPr>
        <p:spPr bwMode="auto">
          <a:xfrm>
            <a:off x="8763000" y="0"/>
            <a:ext cx="0" cy="6858000"/>
          </a:xfrm>
          <a:prstGeom prst="line">
            <a:avLst/>
          </a:prstGeom>
          <a:noFill/>
          <a:ln w="38100" cmpd="sng">
            <a:solidFill>
              <a:srgbClr val="FEC3AE">
                <a:alpha val="90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5" name="直接连接符 6"/>
          <p:cNvSpPr>
            <a:spLocks noChangeShapeType="1"/>
          </p:cNvSpPr>
          <p:nvPr/>
        </p:nvSpPr>
        <p:spPr bwMode="auto">
          <a:xfrm>
            <a:off x="76200" y="0"/>
            <a:ext cx="0" cy="6858000"/>
          </a:xfrm>
          <a:prstGeom prst="line">
            <a:avLst/>
          </a:prstGeom>
          <a:noFill/>
          <a:ln w="57150" cmpd="thickThin">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6"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7" name="矩形 9"/>
          <p:cNvSpPr>
            <a:spLocks noChangeArrowheads="1"/>
          </p:cNvSpPr>
          <p:nvPr/>
        </p:nvSpPr>
        <p:spPr bwMode="auto">
          <a:xfrm>
            <a:off x="8839200" y="0"/>
            <a:ext cx="304800" cy="6858000"/>
          </a:xfrm>
          <a:prstGeom prst="rect">
            <a:avLst/>
          </a:prstGeom>
          <a:solidFill>
            <a:srgbClr val="FEC3AE">
              <a:alpha val="87000"/>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3078"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9"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6" name="标题占位符 21"/>
          <p:cNvSpPr>
            <a:spLocks noGrp="1" noChangeArrowheads="1"/>
          </p:cNvSpPr>
          <p:nvPr>
            <p:ph type="title"/>
          </p:nvPr>
        </p:nvSpPr>
        <p:spPr bwMode="auto">
          <a:xfrm>
            <a:off x="457200" y="274638"/>
            <a:ext cx="7467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7" name="文本占位符 12"/>
          <p:cNvSpPr>
            <a:spLocks noGrp="1" noChangeArrowheads="1"/>
          </p:cNvSpPr>
          <p:nvPr>
            <p:ph type="body" idx="1"/>
          </p:nvPr>
        </p:nvSpPr>
        <p:spPr bwMode="auto">
          <a:xfrm>
            <a:off x="457200" y="1600200"/>
            <a:ext cx="7467600" cy="4873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3082" name="日期占位符 6"/>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charset="0"/>
              </a:defRPr>
            </a:lvl1pPr>
          </a:lstStyle>
          <a:p>
            <a:fld id="{3CB0CE2D-E9AC-8341-B204-8CF295343AFC}" type="datetimeFigureOut">
              <a:rPr lang="zh-CN" altLang="en-US"/>
              <a:pPr/>
              <a:t>2015/12/13</a:t>
            </a:fld>
            <a:endParaRPr lang="zh-CN" altLang="en-US"/>
          </a:p>
        </p:txBody>
      </p:sp>
      <p:sp>
        <p:nvSpPr>
          <p:cNvPr id="3083" name="灯片编号占位符 8"/>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fld id="{C69ADA18-E8D7-4444-973D-7B0361497301}" type="slidenum">
              <a:rPr lang="zh-CN" altLang="en-US"/>
              <a:pPr/>
              <a:t>‹#›</a:t>
            </a:fld>
            <a:endParaRPr lang="zh-CN" altLang="en-US"/>
          </a:p>
        </p:txBody>
      </p:sp>
      <p:sp>
        <p:nvSpPr>
          <p:cNvPr id="3084" name="页脚占位符 9"/>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宋体" pitchFamily="2" charset="-122"/>
                <a:cs typeface="+mn-cs"/>
              </a:defRPr>
            </a:lvl1pPr>
          </a:lstStyle>
          <a:p>
            <a:pPr>
              <a:defRPr/>
            </a:pPr>
            <a:endParaRPr lang="zh-CN" altLang="en-US"/>
          </a:p>
        </p:txBody>
      </p:sp>
    </p:spTree>
    <p:extLst>
      <p:ext uri="{BB962C8B-B14F-4D97-AF65-F5344CB8AC3E}">
        <p14:creationId xmlns:p14="http://schemas.microsoft.com/office/powerpoint/2010/main" val="114986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000">
          <a:solidFill>
            <a:schemeClr val="tx2"/>
          </a:solidFill>
          <a:latin typeface="+mj-lt"/>
          <a:ea typeface="+mj-ea"/>
          <a:cs typeface="华文楷体" charset="0"/>
        </a:defRPr>
      </a:lvl1pPr>
      <a:lvl2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2pPr>
      <a:lvl3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3pPr>
      <a:lvl4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4pPr>
      <a:lvl5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5pPr>
      <a:lvl6pPr marL="4572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6pPr>
      <a:lvl7pPr marL="9144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7pPr>
      <a:lvl8pPr marL="13716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8pPr>
      <a:lvl9pPr marL="18288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1" fontAlgn="base" hangingPunct="1">
        <a:spcBef>
          <a:spcPts val="600"/>
        </a:spcBef>
        <a:spcAft>
          <a:spcPct val="0"/>
        </a:spcAft>
        <a:buClr>
          <a:schemeClr val="accent1"/>
        </a:buClr>
        <a:buSzPct val="70000"/>
        <a:buFont typeface="Wingdings" charset="0"/>
        <a:buChar char=""/>
        <a:defRPr sz="2400">
          <a:solidFill>
            <a:schemeClr val="tx1"/>
          </a:solidFill>
          <a:latin typeface="+mn-lt"/>
          <a:ea typeface="+mn-ea"/>
          <a:cs typeface="宋体" charset="0"/>
        </a:defRPr>
      </a:lvl1pPr>
      <a:lvl2pPr marL="639763" indent="-273050" algn="l" rtl="0" eaLnBrk="1" fontAlgn="base" hangingPunct="1">
        <a:spcBef>
          <a:spcPct val="20000"/>
        </a:spcBef>
        <a:spcAft>
          <a:spcPct val="0"/>
        </a:spcAft>
        <a:buClr>
          <a:schemeClr val="accent1"/>
        </a:buClr>
        <a:buSzPct val="80000"/>
        <a:buFont typeface="Wingdings 2" charset="0"/>
        <a:buChar char=""/>
        <a:defRPr sz="2100">
          <a:solidFill>
            <a:schemeClr val="tx1"/>
          </a:solidFill>
          <a:latin typeface="+mn-lt"/>
          <a:ea typeface="+mn-ea"/>
        </a:defRPr>
      </a:lvl2pPr>
      <a:lvl3pPr marL="914400" indent="-182563" algn="l" rtl="0" eaLnBrk="1" fontAlgn="base" hangingPunct="1">
        <a:spcBef>
          <a:spcPct val="20000"/>
        </a:spcBef>
        <a:spcAft>
          <a:spcPct val="0"/>
        </a:spcAft>
        <a:buClr>
          <a:srgbClr val="E0752F"/>
        </a:buClr>
        <a:buSzPct val="60000"/>
        <a:buFont typeface="Wingdings" charset="0"/>
        <a:buChar char=""/>
        <a:defRPr sz="2400">
          <a:solidFill>
            <a:schemeClr val="tx1"/>
          </a:solidFill>
          <a:latin typeface="+mn-lt"/>
          <a:ea typeface="+mn-ea"/>
        </a:defRPr>
      </a:lvl3pPr>
      <a:lvl4pPr marL="1187450" indent="-182563" algn="l" rtl="0" eaLnBrk="1" fontAlgn="base" hangingPunct="1">
        <a:spcBef>
          <a:spcPct val="20000"/>
        </a:spcBef>
        <a:spcAft>
          <a:spcPct val="0"/>
        </a:spcAft>
        <a:buClr>
          <a:srgbClr val="FEC3AE"/>
        </a:buClr>
        <a:buSzPct val="60000"/>
        <a:buFont typeface="Wingdings" charset="0"/>
        <a:buChar char=""/>
        <a:defRPr sz="2000">
          <a:solidFill>
            <a:schemeClr val="tx1"/>
          </a:solidFill>
          <a:latin typeface="+mn-lt"/>
          <a:ea typeface="+mn-ea"/>
        </a:defRPr>
      </a:lvl4pPr>
      <a:lvl5pPr marL="1462088" indent="-182563" algn="l" rtl="0" eaLnBrk="1" fontAlgn="base" hangingPunct="1">
        <a:spcBef>
          <a:spcPct val="20000"/>
        </a:spcBef>
        <a:spcAft>
          <a:spcPct val="0"/>
        </a:spcAft>
        <a:buClr>
          <a:srgbClr val="BDCAE9"/>
        </a:buClr>
        <a:buSzPct val="68000"/>
        <a:buFont typeface="Wingdings 2" charset="0"/>
        <a:buChar char=""/>
        <a:defRPr sz="1600">
          <a:solidFill>
            <a:schemeClr val="tx1"/>
          </a:solidFill>
          <a:latin typeface="+mn-lt"/>
          <a:ea typeface="+mn-ea"/>
        </a:defRPr>
      </a:lvl5pPr>
      <a:lvl6pPr marL="19192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4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36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08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矩形 12"/>
          <p:cNvSpPr>
            <a:spLocks noChangeArrowheads="1"/>
          </p:cNvSpPr>
          <p:nvPr/>
        </p:nvSpPr>
        <p:spPr bwMode="auto">
          <a:xfrm>
            <a:off x="381000" y="0"/>
            <a:ext cx="609600" cy="6858000"/>
          </a:xfrm>
          <a:prstGeom prst="rect">
            <a:avLst/>
          </a:prstGeom>
          <a:solidFill>
            <a:srgbClr val="FEC3AE">
              <a:alpha val="53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1" name="矩形 14"/>
          <p:cNvSpPr>
            <a:spLocks noChangeArrowheads="1"/>
          </p:cNvSpPr>
          <p:nvPr/>
        </p:nvSpPr>
        <p:spPr bwMode="auto">
          <a:xfrm>
            <a:off x="276225" y="0"/>
            <a:ext cx="104775" cy="6858000"/>
          </a:xfrm>
          <a:prstGeom prst="rect">
            <a:avLst/>
          </a:prstGeom>
          <a:solidFill>
            <a:srgbClr val="FFD9CE">
              <a:alpha val="35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2" name="矩形 16"/>
          <p:cNvSpPr>
            <a:spLocks noChangeArrowheads="1"/>
          </p:cNvSpPr>
          <p:nvPr/>
        </p:nvSpPr>
        <p:spPr bwMode="auto">
          <a:xfrm>
            <a:off x="990600" y="0"/>
            <a:ext cx="182563" cy="6858000"/>
          </a:xfrm>
          <a:prstGeom prst="rect">
            <a:avLst/>
          </a:prstGeom>
          <a:solidFill>
            <a:srgbClr val="FFD9CE">
              <a:alpha val="70000"/>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3" name="矩形 17"/>
          <p:cNvSpPr>
            <a:spLocks noChangeArrowheads="1"/>
          </p:cNvSpPr>
          <p:nvPr/>
        </p:nvSpPr>
        <p:spPr bwMode="auto">
          <a:xfrm>
            <a:off x="1141413" y="0"/>
            <a:ext cx="230187" cy="6858000"/>
          </a:xfrm>
          <a:prstGeom prst="rect">
            <a:avLst/>
          </a:prstGeom>
          <a:solidFill>
            <a:srgbClr val="FFEDE8">
              <a:alpha val="70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4" name="直接连接符 18"/>
          <p:cNvSpPr>
            <a:spLocks noChangeShapeType="1"/>
          </p:cNvSpPr>
          <p:nvPr/>
        </p:nvSpPr>
        <p:spPr bwMode="auto">
          <a:xfrm>
            <a:off x="106363" y="0"/>
            <a:ext cx="0" cy="6858000"/>
          </a:xfrm>
          <a:prstGeom prst="line">
            <a:avLst/>
          </a:prstGeom>
          <a:noFill/>
          <a:ln w="57150" cmpd="sng">
            <a:solidFill>
              <a:srgbClr val="FEC3AE">
                <a:alpha val="70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5" name="直接连接符 19"/>
          <p:cNvSpPr>
            <a:spLocks noChangeShapeType="1"/>
          </p:cNvSpPr>
          <p:nvPr/>
        </p:nvSpPr>
        <p:spPr bwMode="auto">
          <a:xfrm>
            <a:off x="914400" y="0"/>
            <a:ext cx="0" cy="6858000"/>
          </a:xfrm>
          <a:prstGeom prst="line">
            <a:avLst/>
          </a:prstGeom>
          <a:noFill/>
          <a:ln w="57150" cmpd="sng">
            <a:solidFill>
              <a:srgbClr val="FFEDE8">
                <a:alpha val="81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6" name="直接连接符 20"/>
          <p:cNvSpPr>
            <a:spLocks noChangeShapeType="1"/>
          </p:cNvSpPr>
          <p:nvPr/>
        </p:nvSpPr>
        <p:spPr bwMode="auto">
          <a:xfrm>
            <a:off x="854075" y="0"/>
            <a:ext cx="0" cy="6858000"/>
          </a:xfrm>
          <a:prstGeom prst="line">
            <a:avLst/>
          </a:prstGeom>
          <a:noFill/>
          <a:ln w="57150" cmpd="sng">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7" name="直接连接符 23"/>
          <p:cNvSpPr>
            <a:spLocks noChangeShapeType="1"/>
          </p:cNvSpPr>
          <p:nvPr/>
        </p:nvSpPr>
        <p:spPr bwMode="auto">
          <a:xfrm>
            <a:off x="1727200" y="0"/>
            <a:ext cx="0" cy="6858000"/>
          </a:xfrm>
          <a:prstGeom prst="line">
            <a:avLst/>
          </a:prstGeom>
          <a:noFill/>
          <a:ln w="28575" cmpd="sng">
            <a:solidFill>
              <a:srgbClr val="FEC3AE">
                <a:alpha val="79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8" name="直接连接符 24"/>
          <p:cNvSpPr>
            <a:spLocks noChangeShapeType="1"/>
          </p:cNvSpPr>
          <p:nvPr/>
        </p:nvSpPr>
        <p:spPr bwMode="auto">
          <a:xfrm>
            <a:off x="1066800" y="0"/>
            <a:ext cx="0" cy="6858000"/>
          </a:xfrm>
          <a:prstGeom prst="line">
            <a:avLst/>
          </a:prstGeom>
          <a:noFill/>
          <a:ln w="9525" cmpd="sng">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59" name="直接连接符 25"/>
          <p:cNvSpPr>
            <a:spLocks noChangeShapeType="1"/>
          </p:cNvSpPr>
          <p:nvPr/>
        </p:nvSpPr>
        <p:spPr bwMode="auto">
          <a:xfrm>
            <a:off x="9113838" y="0"/>
            <a:ext cx="0" cy="6858000"/>
          </a:xfrm>
          <a:prstGeom prst="line">
            <a:avLst/>
          </a:prstGeom>
          <a:noFill/>
          <a:ln w="57150" cmpd="thickThin">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2060" name="矩形 26"/>
          <p:cNvSpPr>
            <a:spLocks noChangeArrowheads="1"/>
          </p:cNvSpPr>
          <p:nvPr/>
        </p:nvSpPr>
        <p:spPr bwMode="auto">
          <a:xfrm>
            <a:off x="1219200" y="0"/>
            <a:ext cx="76200" cy="6858000"/>
          </a:xfrm>
          <a:prstGeom prst="rect">
            <a:avLst/>
          </a:prstGeom>
          <a:solidFill>
            <a:srgbClr val="FEC3AE">
              <a:alpha val="50999"/>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1" name="椭圆 27"/>
          <p:cNvSpPr>
            <a:spLocks noChangeArrowheads="1"/>
          </p:cNvSpPr>
          <p:nvPr/>
        </p:nvSpPr>
        <p:spPr bwMode="auto">
          <a:xfrm>
            <a:off x="609600" y="3429000"/>
            <a:ext cx="1295400" cy="1295400"/>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2" name="椭圆 28"/>
          <p:cNvSpPr>
            <a:spLocks noChangeArrowheads="1"/>
          </p:cNvSpPr>
          <p:nvPr/>
        </p:nvSpPr>
        <p:spPr bwMode="auto">
          <a:xfrm>
            <a:off x="1309688" y="4867275"/>
            <a:ext cx="641350" cy="641350"/>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3" name="椭圆 29"/>
          <p:cNvSpPr>
            <a:spLocks noChangeArrowheads="1"/>
          </p:cNvSpPr>
          <p:nvPr/>
        </p:nvSpPr>
        <p:spPr bwMode="auto">
          <a:xfrm>
            <a:off x="1090613" y="5500688"/>
            <a:ext cx="138112" cy="136525"/>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4" name="椭圆 30"/>
          <p:cNvSpPr>
            <a:spLocks noChangeArrowheads="1"/>
          </p:cNvSpPr>
          <p:nvPr/>
        </p:nvSpPr>
        <p:spPr bwMode="auto">
          <a:xfrm>
            <a:off x="1663700" y="5788025"/>
            <a:ext cx="274638" cy="274638"/>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65" name="椭圆 31"/>
          <p:cNvSpPr>
            <a:spLocks noChangeArrowheads="1"/>
          </p:cNvSpPr>
          <p:nvPr/>
        </p:nvSpPr>
        <p:spPr bwMode="auto">
          <a:xfrm>
            <a:off x="1905000" y="4495800"/>
            <a:ext cx="365125" cy="365125"/>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1042" name="标题占位符 21"/>
          <p:cNvSpPr>
            <a:spLocks noGrp="1" noChangeArrowheads="1"/>
          </p:cNvSpPr>
          <p:nvPr>
            <p:ph type="title"/>
          </p:nvPr>
        </p:nvSpPr>
        <p:spPr bwMode="auto">
          <a:xfrm>
            <a:off x="457200" y="274638"/>
            <a:ext cx="7467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43" name="文本占位符 12"/>
          <p:cNvSpPr>
            <a:spLocks noGrp="1" noChangeArrowheads="1"/>
          </p:cNvSpPr>
          <p:nvPr>
            <p:ph type="body" idx="1"/>
          </p:nvPr>
        </p:nvSpPr>
        <p:spPr bwMode="auto">
          <a:xfrm>
            <a:off x="457200" y="1600200"/>
            <a:ext cx="7467600" cy="4873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2068" name="日期占位符 27"/>
          <p:cNvSpPr>
            <a:spLocks noGrp="1" noChangeArrowheads="1"/>
          </p:cNvSpPr>
          <p:nvPr>
            <p:ph type="dt" sz="half" idx="2"/>
          </p:nvPr>
        </p:nvSpPr>
        <p:spPr bwMode="auto">
          <a:xfrm rot="5400000">
            <a:off x="7764463" y="1174750"/>
            <a:ext cx="22860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charset="0"/>
              </a:defRPr>
            </a:lvl1pPr>
          </a:lstStyle>
          <a:p>
            <a:fld id="{5BA97C9D-DC1D-41B3-95FA-C57CCD937792}" type="datetimeFigureOut">
              <a:rPr lang="fr-FR" smtClean="0"/>
              <a:pPr/>
              <a:t>13/12/2015</a:t>
            </a:fld>
            <a:endParaRPr lang="fr-FR"/>
          </a:p>
        </p:txBody>
      </p:sp>
      <p:sp>
        <p:nvSpPr>
          <p:cNvPr id="2069" name="页脚占位符 16"/>
          <p:cNvSpPr>
            <a:spLocks noGrp="1" noChangeArrowheads="1"/>
          </p:cNvSpPr>
          <p:nvPr>
            <p:ph type="ftr" sz="quarter" idx="3"/>
          </p:nvPr>
        </p:nvSpPr>
        <p:spPr bwMode="auto">
          <a:xfrm rot="5400000">
            <a:off x="7077076" y="4181475"/>
            <a:ext cx="3657600"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宋体" pitchFamily="2" charset="-122"/>
                <a:cs typeface="+mn-cs"/>
              </a:defRPr>
            </a:lvl1pPr>
          </a:lstStyle>
          <a:p>
            <a:endParaRPr lang="fr-FR"/>
          </a:p>
        </p:txBody>
      </p:sp>
      <p:sp>
        <p:nvSpPr>
          <p:cNvPr id="2070" name="灯片编号占位符 28"/>
          <p:cNvSpPr>
            <a:spLocks noGrp="1" noChangeArrowheads="1"/>
          </p:cNvSpPr>
          <p:nvPr>
            <p:ph type="sldNum" sz="quarter" idx="4"/>
          </p:nvPr>
        </p:nvSpPr>
        <p:spPr bwMode="auto">
          <a:xfrm>
            <a:off x="1325563" y="4929188"/>
            <a:ext cx="609600" cy="517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fld id="{D996ACE4-1520-4CF8-89A2-00F614A665FF}" type="slidenum">
              <a:rPr lang="fr-FR" smtClean="0"/>
              <a:pPr/>
              <a:t>‹#›</a:t>
            </a:fld>
            <a:endParaRPr lang="fr-FR"/>
          </a:p>
        </p:txBody>
      </p:sp>
    </p:spTree>
    <p:extLst>
      <p:ext uri="{BB962C8B-B14F-4D97-AF65-F5344CB8AC3E}">
        <p14:creationId xmlns:p14="http://schemas.microsoft.com/office/powerpoint/2010/main" val="2030282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000">
          <a:solidFill>
            <a:schemeClr val="tx2"/>
          </a:solidFill>
          <a:latin typeface="+mj-lt"/>
          <a:ea typeface="+mj-ea"/>
          <a:cs typeface="华文楷体" charset="0"/>
        </a:defRPr>
      </a:lvl1pPr>
      <a:lvl2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2pPr>
      <a:lvl3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3pPr>
      <a:lvl4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4pPr>
      <a:lvl5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5pPr>
      <a:lvl6pPr marL="4572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6pPr>
      <a:lvl7pPr marL="9144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7pPr>
      <a:lvl8pPr marL="13716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8pPr>
      <a:lvl9pPr marL="18288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1" fontAlgn="base" hangingPunct="1">
        <a:spcBef>
          <a:spcPts val="600"/>
        </a:spcBef>
        <a:spcAft>
          <a:spcPct val="0"/>
        </a:spcAft>
        <a:buClr>
          <a:schemeClr val="accent1"/>
        </a:buClr>
        <a:buSzPct val="70000"/>
        <a:buFont typeface="Wingdings" charset="0"/>
        <a:buChar char=""/>
        <a:defRPr sz="2400">
          <a:solidFill>
            <a:schemeClr val="tx1"/>
          </a:solidFill>
          <a:latin typeface="+mn-lt"/>
          <a:ea typeface="+mn-ea"/>
          <a:cs typeface="宋体" charset="0"/>
        </a:defRPr>
      </a:lvl1pPr>
      <a:lvl2pPr marL="639763" indent="-273050" algn="l" rtl="0" eaLnBrk="1" fontAlgn="base" hangingPunct="1">
        <a:spcBef>
          <a:spcPct val="20000"/>
        </a:spcBef>
        <a:spcAft>
          <a:spcPct val="0"/>
        </a:spcAft>
        <a:buClr>
          <a:schemeClr val="accent1"/>
        </a:buClr>
        <a:buSzPct val="80000"/>
        <a:buFont typeface="Wingdings 2" charset="0"/>
        <a:buChar char=""/>
        <a:defRPr sz="2100">
          <a:solidFill>
            <a:schemeClr val="tx1"/>
          </a:solidFill>
          <a:latin typeface="+mn-lt"/>
          <a:ea typeface="+mn-ea"/>
        </a:defRPr>
      </a:lvl2pPr>
      <a:lvl3pPr marL="914400" indent="-182563" algn="l" rtl="0" eaLnBrk="1" fontAlgn="base" hangingPunct="1">
        <a:spcBef>
          <a:spcPct val="20000"/>
        </a:spcBef>
        <a:spcAft>
          <a:spcPct val="0"/>
        </a:spcAft>
        <a:buClr>
          <a:srgbClr val="E0752F"/>
        </a:buClr>
        <a:buSzPct val="60000"/>
        <a:buFont typeface="Wingdings" charset="0"/>
        <a:buChar char=""/>
        <a:defRPr sz="2400">
          <a:solidFill>
            <a:schemeClr val="tx1"/>
          </a:solidFill>
          <a:latin typeface="+mn-lt"/>
          <a:ea typeface="+mn-ea"/>
        </a:defRPr>
      </a:lvl3pPr>
      <a:lvl4pPr marL="1187450" indent="-182563" algn="l" rtl="0" eaLnBrk="1" fontAlgn="base" hangingPunct="1">
        <a:spcBef>
          <a:spcPct val="20000"/>
        </a:spcBef>
        <a:spcAft>
          <a:spcPct val="0"/>
        </a:spcAft>
        <a:buClr>
          <a:srgbClr val="FEC3AE"/>
        </a:buClr>
        <a:buSzPct val="60000"/>
        <a:buFont typeface="Wingdings" charset="0"/>
        <a:buChar char=""/>
        <a:defRPr sz="2000">
          <a:solidFill>
            <a:schemeClr val="tx1"/>
          </a:solidFill>
          <a:latin typeface="+mn-lt"/>
          <a:ea typeface="+mn-ea"/>
        </a:defRPr>
      </a:lvl4pPr>
      <a:lvl5pPr marL="1462088" indent="-182563" algn="l" rtl="0" eaLnBrk="1" fontAlgn="base" hangingPunct="1">
        <a:spcBef>
          <a:spcPct val="20000"/>
        </a:spcBef>
        <a:spcAft>
          <a:spcPct val="0"/>
        </a:spcAft>
        <a:buClr>
          <a:srgbClr val="BDCAE9"/>
        </a:buClr>
        <a:buSzPct val="68000"/>
        <a:buFont typeface="Wingdings 2" charset="0"/>
        <a:buChar char=""/>
        <a:defRPr sz="1600">
          <a:solidFill>
            <a:schemeClr val="tx1"/>
          </a:solidFill>
          <a:latin typeface="+mn-lt"/>
          <a:ea typeface="+mn-ea"/>
        </a:defRPr>
      </a:lvl5pPr>
      <a:lvl6pPr marL="19192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4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36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08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直接连接符 15"/>
          <p:cNvSpPr>
            <a:spLocks noChangeShapeType="1"/>
          </p:cNvSpPr>
          <p:nvPr/>
        </p:nvSpPr>
        <p:spPr bwMode="auto">
          <a:xfrm>
            <a:off x="8763000" y="0"/>
            <a:ext cx="0" cy="6858000"/>
          </a:xfrm>
          <a:prstGeom prst="line">
            <a:avLst/>
          </a:prstGeom>
          <a:noFill/>
          <a:ln w="38100" cmpd="sng">
            <a:solidFill>
              <a:srgbClr val="FEC3AE">
                <a:alpha val="90999"/>
              </a:srgbClr>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5" name="直接连接符 6"/>
          <p:cNvSpPr>
            <a:spLocks noChangeShapeType="1"/>
          </p:cNvSpPr>
          <p:nvPr/>
        </p:nvSpPr>
        <p:spPr bwMode="auto">
          <a:xfrm>
            <a:off x="76200" y="0"/>
            <a:ext cx="0" cy="6858000"/>
          </a:xfrm>
          <a:prstGeom prst="line">
            <a:avLst/>
          </a:prstGeom>
          <a:noFill/>
          <a:ln w="57150" cmpd="thickThin">
            <a:solidFill>
              <a:srgbClr val="FEC3AE"/>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6" name="直接连接符 8"/>
          <p:cNvSpPr>
            <a:spLocks noChangeShapeType="1"/>
          </p:cNvSpPr>
          <p:nvPr/>
        </p:nvSpPr>
        <p:spPr bwMode="auto">
          <a:xfrm>
            <a:off x="8991600" y="0"/>
            <a:ext cx="0" cy="6858000"/>
          </a:xfrm>
          <a:prstGeom prst="line">
            <a:avLst/>
          </a:prstGeom>
          <a:noFill/>
          <a:ln w="19050" cmpd="sng">
            <a:solidFill>
              <a:schemeClr val="accent1"/>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7" name="矩形 9"/>
          <p:cNvSpPr>
            <a:spLocks noChangeArrowheads="1"/>
          </p:cNvSpPr>
          <p:nvPr/>
        </p:nvSpPr>
        <p:spPr bwMode="auto">
          <a:xfrm>
            <a:off x="8839200" y="0"/>
            <a:ext cx="304800" cy="6858000"/>
          </a:xfrm>
          <a:prstGeom prst="rect">
            <a:avLst/>
          </a:prstGeom>
          <a:solidFill>
            <a:srgbClr val="FEC3AE">
              <a:alpha val="87000"/>
            </a:srgbClr>
          </a:solidFill>
          <a:ln w="9525">
            <a:noFill/>
            <a:miter lim="800000"/>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3078" name="直接连接符 10"/>
          <p:cNvSpPr>
            <a:spLocks noChangeShapeType="1"/>
          </p:cNvSpPr>
          <p:nvPr/>
        </p:nvSpPr>
        <p:spPr bwMode="auto">
          <a:xfrm>
            <a:off x="8915400" y="0"/>
            <a:ext cx="0" cy="6858000"/>
          </a:xfrm>
          <a:prstGeom prst="line">
            <a:avLst/>
          </a:prstGeom>
          <a:noFill/>
          <a:ln w="9525" cmpd="sng">
            <a:solidFill>
              <a:schemeClr val="accent1"/>
            </a:solidFill>
            <a:round/>
            <a:headEnd/>
            <a:tailEnd/>
          </a:ln>
        </p:spPr>
        <p:txBody>
          <a:bodyPr/>
          <a:lstStyle/>
          <a:p>
            <a:pPr>
              <a:defRPr/>
            </a:pPr>
            <a:endParaRPr lang="zh-CN" altLang="en-US">
              <a:latin typeface="Arial" pitchFamily="34" charset="0"/>
              <a:ea typeface="宋体" pitchFamily="2" charset="-122"/>
              <a:cs typeface="+mn-cs"/>
            </a:endParaRPr>
          </a:p>
        </p:txBody>
      </p:sp>
      <p:sp>
        <p:nvSpPr>
          <p:cNvPr id="3079" name="椭圆 11"/>
          <p:cNvSpPr>
            <a:spLocks noChangeArrowheads="1"/>
          </p:cNvSpPr>
          <p:nvPr/>
        </p:nvSpPr>
        <p:spPr bwMode="auto">
          <a:xfrm>
            <a:off x="8156575" y="5715000"/>
            <a:ext cx="549275" cy="549275"/>
          </a:xfrm>
          <a:prstGeom prst="ellipse">
            <a:avLst/>
          </a:prstGeom>
          <a:solidFill>
            <a:schemeClr val="accent1"/>
          </a:solidFill>
          <a:ln w="9525">
            <a:noFill/>
            <a:round/>
            <a:headEnd/>
            <a:tailEnd/>
          </a:ln>
        </p:spPr>
        <p:txBody>
          <a:bodyPr anchor="ctr"/>
          <a:lstStyle/>
          <a:p>
            <a:pPr algn="ctr">
              <a:defRPr/>
            </a:pPr>
            <a:endParaRPr lang="en-US">
              <a:solidFill>
                <a:srgbClr val="FFFFFF"/>
              </a:solidFill>
              <a:latin typeface="Century Schoolbook" pitchFamily="18" charset="0"/>
              <a:ea typeface="宋体" pitchFamily="2" charset="-122"/>
              <a:cs typeface="+mn-cs"/>
            </a:endParaRPr>
          </a:p>
        </p:txBody>
      </p:sp>
      <p:sp>
        <p:nvSpPr>
          <p:cNvPr id="2056" name="标题占位符 21"/>
          <p:cNvSpPr>
            <a:spLocks noGrp="1" noChangeArrowheads="1"/>
          </p:cNvSpPr>
          <p:nvPr>
            <p:ph type="title"/>
          </p:nvPr>
        </p:nvSpPr>
        <p:spPr bwMode="auto">
          <a:xfrm>
            <a:off x="457200" y="274638"/>
            <a:ext cx="7467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057" name="文本占位符 12"/>
          <p:cNvSpPr>
            <a:spLocks noGrp="1" noChangeArrowheads="1"/>
          </p:cNvSpPr>
          <p:nvPr>
            <p:ph type="body" idx="1"/>
          </p:nvPr>
        </p:nvSpPr>
        <p:spPr bwMode="auto">
          <a:xfrm>
            <a:off x="457200" y="1600200"/>
            <a:ext cx="7467600" cy="487362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3082" name="日期占位符 6"/>
          <p:cNvSpPr>
            <a:spLocks noGrp="1" noChangeArrowheads="1"/>
          </p:cNvSpPr>
          <p:nvPr>
            <p:ph type="dt" sz="half" idx="2"/>
          </p:nvPr>
        </p:nvSpPr>
        <p:spPr bwMode="auto">
          <a:xfrm rot="5400000">
            <a:off x="7589045" y="1081881"/>
            <a:ext cx="2011362" cy="384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charset="0"/>
              </a:defRPr>
            </a:lvl1pPr>
          </a:lstStyle>
          <a:p>
            <a:fld id="{3CB0CE2D-E9AC-8341-B204-8CF295343AFC}" type="datetimeFigureOut">
              <a:rPr lang="zh-CN" altLang="en-US"/>
              <a:pPr/>
              <a:t>2015/12/13</a:t>
            </a:fld>
            <a:endParaRPr lang="zh-CN" altLang="en-US"/>
          </a:p>
        </p:txBody>
      </p:sp>
      <p:sp>
        <p:nvSpPr>
          <p:cNvPr id="3083" name="灯片编号占位符 8"/>
          <p:cNvSpPr>
            <a:spLocks noGrp="1" noChangeArrowheads="1"/>
          </p:cNvSpPr>
          <p:nvPr>
            <p:ph type="sldNum" sz="quarter" idx="4"/>
          </p:nvPr>
        </p:nvSpPr>
        <p:spPr bwMode="auto">
          <a:xfrm>
            <a:off x="8129588" y="5734050"/>
            <a:ext cx="609600" cy="520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fld id="{C69ADA18-E8D7-4444-973D-7B0361497301}" type="slidenum">
              <a:rPr lang="zh-CN" altLang="en-US"/>
              <a:pPr/>
              <a:t>‹#›</a:t>
            </a:fld>
            <a:endParaRPr lang="zh-CN" altLang="en-US"/>
          </a:p>
        </p:txBody>
      </p:sp>
      <p:sp>
        <p:nvSpPr>
          <p:cNvPr id="3084" name="页脚占位符 9"/>
          <p:cNvSpPr>
            <a:spLocks noGrp="1" noChangeArrowheads="1"/>
          </p:cNvSpPr>
          <p:nvPr>
            <p:ph type="ftr" sz="quarter" idx="3"/>
          </p:nvPr>
        </p:nvSpPr>
        <p:spPr bwMode="auto">
          <a:xfrm rot="5400000">
            <a:off x="6989763" y="3736975"/>
            <a:ext cx="32004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chemeClr val="tx2"/>
                </a:solidFill>
                <a:latin typeface="+mn-lt"/>
                <a:ea typeface="宋体" pitchFamily="2" charset="-122"/>
                <a:cs typeface="+mn-cs"/>
              </a:defRPr>
            </a:lvl1pPr>
          </a:lstStyle>
          <a:p>
            <a:pPr>
              <a:defRPr/>
            </a:pPr>
            <a:endParaRPr lang="zh-CN" altLang="en-US"/>
          </a:p>
        </p:txBody>
      </p:sp>
    </p:spTree>
    <p:extLst>
      <p:ext uri="{BB962C8B-B14F-4D97-AF65-F5344CB8AC3E}">
        <p14:creationId xmlns:p14="http://schemas.microsoft.com/office/powerpoint/2010/main" val="14083757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000">
          <a:solidFill>
            <a:schemeClr val="tx2"/>
          </a:solidFill>
          <a:latin typeface="+mj-lt"/>
          <a:ea typeface="+mj-ea"/>
          <a:cs typeface="华文楷体" charset="0"/>
        </a:defRPr>
      </a:lvl1pPr>
      <a:lvl2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2pPr>
      <a:lvl3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3pPr>
      <a:lvl4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4pPr>
      <a:lvl5pPr algn="l" rtl="0" eaLnBrk="1" fontAlgn="base" hangingPunct="1">
        <a:spcBef>
          <a:spcPct val="0"/>
        </a:spcBef>
        <a:spcAft>
          <a:spcPct val="0"/>
        </a:spcAft>
        <a:defRPr sz="3000">
          <a:solidFill>
            <a:schemeClr val="tx2"/>
          </a:solidFill>
          <a:latin typeface="Century Schoolbook" pitchFamily="18" charset="0"/>
          <a:ea typeface="华文楷体" pitchFamily="2" charset="-122"/>
          <a:cs typeface="华文楷体" charset="0"/>
        </a:defRPr>
      </a:lvl5pPr>
      <a:lvl6pPr marL="4572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6pPr>
      <a:lvl7pPr marL="9144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7pPr>
      <a:lvl8pPr marL="13716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8pPr>
      <a:lvl9pPr marL="1828800" algn="l" rtl="0" eaLnBrk="1" fontAlgn="base" hangingPunct="1">
        <a:spcBef>
          <a:spcPct val="0"/>
        </a:spcBef>
        <a:spcAft>
          <a:spcPct val="0"/>
        </a:spcAft>
        <a:defRPr sz="3000">
          <a:solidFill>
            <a:schemeClr val="tx2"/>
          </a:solidFill>
          <a:latin typeface="Century Schoolbook" pitchFamily="18" charset="0"/>
          <a:ea typeface="华文楷体" pitchFamily="2" charset="-122"/>
        </a:defRPr>
      </a:lvl9pPr>
    </p:titleStyle>
    <p:bodyStyle>
      <a:lvl1pPr marL="273050" indent="-273050" algn="l" rtl="0" eaLnBrk="1" fontAlgn="base" hangingPunct="1">
        <a:spcBef>
          <a:spcPts val="600"/>
        </a:spcBef>
        <a:spcAft>
          <a:spcPct val="0"/>
        </a:spcAft>
        <a:buClr>
          <a:schemeClr val="accent1"/>
        </a:buClr>
        <a:buSzPct val="70000"/>
        <a:buFont typeface="Wingdings" charset="0"/>
        <a:buChar char=""/>
        <a:defRPr sz="2400">
          <a:solidFill>
            <a:schemeClr val="tx1"/>
          </a:solidFill>
          <a:latin typeface="+mn-lt"/>
          <a:ea typeface="+mn-ea"/>
          <a:cs typeface="宋体" charset="0"/>
        </a:defRPr>
      </a:lvl1pPr>
      <a:lvl2pPr marL="639763" indent="-273050" algn="l" rtl="0" eaLnBrk="1" fontAlgn="base" hangingPunct="1">
        <a:spcBef>
          <a:spcPct val="20000"/>
        </a:spcBef>
        <a:spcAft>
          <a:spcPct val="0"/>
        </a:spcAft>
        <a:buClr>
          <a:schemeClr val="accent1"/>
        </a:buClr>
        <a:buSzPct val="80000"/>
        <a:buFont typeface="Wingdings 2" charset="0"/>
        <a:buChar char=""/>
        <a:defRPr sz="2100">
          <a:solidFill>
            <a:schemeClr val="tx1"/>
          </a:solidFill>
          <a:latin typeface="+mn-lt"/>
          <a:ea typeface="+mn-ea"/>
        </a:defRPr>
      </a:lvl2pPr>
      <a:lvl3pPr marL="914400" indent="-182563" algn="l" rtl="0" eaLnBrk="1" fontAlgn="base" hangingPunct="1">
        <a:spcBef>
          <a:spcPct val="20000"/>
        </a:spcBef>
        <a:spcAft>
          <a:spcPct val="0"/>
        </a:spcAft>
        <a:buClr>
          <a:srgbClr val="E0752F"/>
        </a:buClr>
        <a:buSzPct val="60000"/>
        <a:buFont typeface="Wingdings" charset="0"/>
        <a:buChar char=""/>
        <a:defRPr sz="2400">
          <a:solidFill>
            <a:schemeClr val="tx1"/>
          </a:solidFill>
          <a:latin typeface="+mn-lt"/>
          <a:ea typeface="+mn-ea"/>
        </a:defRPr>
      </a:lvl3pPr>
      <a:lvl4pPr marL="1187450" indent="-182563" algn="l" rtl="0" eaLnBrk="1" fontAlgn="base" hangingPunct="1">
        <a:spcBef>
          <a:spcPct val="20000"/>
        </a:spcBef>
        <a:spcAft>
          <a:spcPct val="0"/>
        </a:spcAft>
        <a:buClr>
          <a:srgbClr val="FEC3AE"/>
        </a:buClr>
        <a:buSzPct val="60000"/>
        <a:buFont typeface="Wingdings" charset="0"/>
        <a:buChar char=""/>
        <a:defRPr sz="2000">
          <a:solidFill>
            <a:schemeClr val="tx1"/>
          </a:solidFill>
          <a:latin typeface="+mn-lt"/>
          <a:ea typeface="+mn-ea"/>
        </a:defRPr>
      </a:lvl4pPr>
      <a:lvl5pPr marL="1462088" indent="-182563" algn="l" rtl="0" eaLnBrk="1" fontAlgn="base" hangingPunct="1">
        <a:spcBef>
          <a:spcPct val="20000"/>
        </a:spcBef>
        <a:spcAft>
          <a:spcPct val="0"/>
        </a:spcAft>
        <a:buClr>
          <a:srgbClr val="BDCAE9"/>
        </a:buClr>
        <a:buSzPct val="68000"/>
        <a:buFont typeface="Wingdings 2" charset="0"/>
        <a:buChar char=""/>
        <a:defRPr sz="1600">
          <a:solidFill>
            <a:schemeClr val="tx1"/>
          </a:solidFill>
          <a:latin typeface="+mn-lt"/>
          <a:ea typeface="+mn-ea"/>
        </a:defRPr>
      </a:lvl5pPr>
      <a:lvl6pPr marL="19192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6pPr>
      <a:lvl7pPr marL="23764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7pPr>
      <a:lvl8pPr marL="28336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8pPr>
      <a:lvl9pPr marL="3290888" indent="-182563" algn="l" rtl="0" eaLnBrk="1" fontAlgn="base" hangingPunct="1">
        <a:spcBef>
          <a:spcPct val="20000"/>
        </a:spcBef>
        <a:spcAft>
          <a:spcPct val="0"/>
        </a:spcAft>
        <a:buClr>
          <a:srgbClr val="BDCAE9"/>
        </a:buClr>
        <a:buSzPct val="68000"/>
        <a:buFont typeface="Wingdings 2" pitchFamily="18" charset="2"/>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5BA97C9D-DC1D-41B3-95FA-C57CCD937792}" type="datetimeFigureOut">
              <a:rPr lang="fr-FR" smtClean="0"/>
              <a:pPr/>
              <a:t>13/12/2015</a:t>
            </a:fld>
            <a:endParaRPr lang="fr-F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fr-F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D996ACE4-1520-4CF8-89A2-00F614A665FF}" type="slidenum">
              <a:rPr lang="fr-FR" smtClean="0"/>
              <a:pPr/>
              <a:t>‹#›</a:t>
            </a:fld>
            <a:endParaRPr lang="fr-F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1010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060848"/>
            <a:ext cx="7784256" cy="1152128"/>
          </a:xfrm>
        </p:spPr>
        <p:txBody>
          <a:bodyPr>
            <a:noAutofit/>
          </a:bodyPr>
          <a:lstStyle/>
          <a:p>
            <a:r>
              <a:rPr lang="zh-CN" altLang="en-US" sz="2800" dirty="0" smtClean="0"/>
              <a:t>对古希腊数学中的“分析方法”的历史</a:t>
            </a:r>
            <a:r>
              <a:rPr lang="zh-CN" altLang="en-US" sz="2800" dirty="0"/>
              <a:t>考察</a:t>
            </a:r>
            <a:endParaRPr lang="fr-FR" sz="2800" dirty="0"/>
          </a:p>
        </p:txBody>
      </p:sp>
      <p:sp>
        <p:nvSpPr>
          <p:cNvPr id="3" name="Sous-titre 2"/>
          <p:cNvSpPr>
            <a:spLocks noGrp="1"/>
          </p:cNvSpPr>
          <p:nvPr>
            <p:ph type="subTitle" idx="1"/>
          </p:nvPr>
        </p:nvSpPr>
        <p:spPr>
          <a:xfrm>
            <a:off x="23609" y="1378956"/>
            <a:ext cx="7772400" cy="648072"/>
          </a:xfrm>
        </p:spPr>
        <p:txBody>
          <a:bodyPr>
            <a:normAutofit/>
          </a:bodyPr>
          <a:lstStyle/>
          <a:p>
            <a:r>
              <a:rPr lang="en-US" altLang="zh-CN" dirty="0" smtClean="0"/>
              <a:t>2015</a:t>
            </a:r>
            <a:r>
              <a:rPr lang="zh-CN" altLang="en-US" dirty="0" smtClean="0"/>
              <a:t>数学哲学学术讨论会 上海 </a:t>
            </a:r>
            <a:r>
              <a:rPr lang="en-US" altLang="zh-CN" dirty="0" smtClean="0"/>
              <a:t>2015</a:t>
            </a:r>
            <a:r>
              <a:rPr lang="zh-CN" altLang="en-US" dirty="0" smtClean="0"/>
              <a:t>年</a:t>
            </a:r>
            <a:r>
              <a:rPr lang="en-US" altLang="zh-CN" dirty="0" smtClean="0"/>
              <a:t>12</a:t>
            </a:r>
            <a:r>
              <a:rPr lang="zh-CN" altLang="en-US" dirty="0" smtClean="0"/>
              <a:t>月</a:t>
            </a:r>
            <a:r>
              <a:rPr lang="en-US" altLang="zh-CN" dirty="0" smtClean="0"/>
              <a:t>12-13</a:t>
            </a:r>
            <a:r>
              <a:rPr lang="zh-CN" altLang="en-US" dirty="0" smtClean="0"/>
              <a:t>日</a:t>
            </a:r>
            <a:endParaRPr lang="en-US" dirty="0"/>
          </a:p>
        </p:txBody>
      </p:sp>
      <p:sp>
        <p:nvSpPr>
          <p:cNvPr id="4" name="Titre 1"/>
          <p:cNvSpPr txBox="1">
            <a:spLocks/>
          </p:cNvSpPr>
          <p:nvPr/>
        </p:nvSpPr>
        <p:spPr>
          <a:xfrm>
            <a:off x="827584" y="4293096"/>
            <a:ext cx="777240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dirty="0" smtClean="0"/>
              <a:t>郑方磊</a:t>
            </a:r>
            <a:r>
              <a:rPr lang="en-US" altLang="zh-CN" sz="2000" dirty="0" smtClean="0"/>
              <a:t>,</a:t>
            </a:r>
            <a:r>
              <a:rPr lang="zh-CN" altLang="en-US" sz="2000" dirty="0" smtClean="0"/>
              <a:t> 复旦大学历史学系 </a:t>
            </a:r>
            <a:r>
              <a:rPr lang="fr-FR" sz="3200" dirty="0" smtClean="0"/>
              <a:t/>
            </a:r>
            <a:br>
              <a:rPr lang="fr-FR" sz="3200" dirty="0" smtClean="0"/>
            </a:br>
            <a:endParaRPr lang="fr-F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3"/>
          <a:stretch>
            <a:fillRect/>
          </a:stretch>
        </p:blipFill>
        <p:spPr>
          <a:xfrm>
            <a:off x="899592" y="620688"/>
            <a:ext cx="7739304" cy="5740179"/>
          </a:xfrm>
          <a:prstGeom prst="rect">
            <a:avLst/>
          </a:prstGeom>
        </p:spPr>
      </p:pic>
    </p:spTree>
    <p:extLst>
      <p:ext uri="{BB962C8B-B14F-4D97-AF65-F5344CB8AC3E}">
        <p14:creationId xmlns:p14="http://schemas.microsoft.com/office/powerpoint/2010/main" val="1362966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1015008"/>
          </a:xfrm>
        </p:spPr>
        <p:txBody>
          <a:bodyPr>
            <a:normAutofit fontScale="90000"/>
          </a:bodyPr>
          <a:lstStyle/>
          <a:p>
            <a:r>
              <a:rPr lang="zh-CN" altLang="en-US" sz="3200" dirty="0"/>
              <a:t>欧几里得</a:t>
            </a:r>
            <a:r>
              <a:rPr lang="en-US" altLang="zh-CN" sz="3200" dirty="0"/>
              <a:t>《</a:t>
            </a:r>
            <a:r>
              <a:rPr lang="zh-CN" altLang="en-US" sz="3200" dirty="0"/>
              <a:t>原本</a:t>
            </a:r>
            <a:r>
              <a:rPr lang="en-US" altLang="zh-CN" sz="3200" dirty="0" smtClean="0"/>
              <a:t>》</a:t>
            </a:r>
            <a:br>
              <a:rPr lang="en-US" altLang="zh-CN" sz="3200" dirty="0" smtClean="0"/>
            </a:br>
            <a:r>
              <a:rPr lang="zh-CN" altLang="en-US" sz="3200" dirty="0" smtClean="0"/>
              <a:t>命题的结构及定理和问题的两分（粗）</a:t>
            </a:r>
            <a:r>
              <a:rPr lang="en-US" altLang="zh-CN" sz="3200" dirty="0" smtClean="0"/>
              <a:t/>
            </a:r>
            <a:br>
              <a:rPr lang="en-US" altLang="zh-CN" sz="3200" dirty="0" smtClean="0"/>
            </a:br>
            <a:r>
              <a:rPr lang="en-US" altLang="zh-CN" sz="3200" dirty="0"/>
              <a:t/>
            </a:r>
            <a:br>
              <a:rPr lang="en-US" altLang="zh-CN" sz="3200" dirty="0"/>
            </a:br>
            <a:endParaRPr lang="en-US" sz="3200"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3532134072"/>
              </p:ext>
            </p:extLst>
          </p:nvPr>
        </p:nvGraphicFramePr>
        <p:xfrm>
          <a:off x="1259631" y="2132858"/>
          <a:ext cx="6969969" cy="4117826"/>
        </p:xfrm>
        <a:graphic>
          <a:graphicData uri="http://schemas.openxmlformats.org/drawingml/2006/table">
            <a:tbl>
              <a:tblPr firstRow="1" firstCol="1" bandRow="1"/>
              <a:tblGrid>
                <a:gridCol w="2323323">
                  <a:extLst>
                    <a:ext uri="{9D8B030D-6E8A-4147-A177-3AD203B41FA5}">
                      <a16:colId xmlns:a16="http://schemas.microsoft.com/office/drawing/2014/main" val="2947176892"/>
                    </a:ext>
                  </a:extLst>
                </a:gridCol>
                <a:gridCol w="2323323">
                  <a:extLst>
                    <a:ext uri="{9D8B030D-6E8A-4147-A177-3AD203B41FA5}">
                      <a16:colId xmlns:a16="http://schemas.microsoft.com/office/drawing/2014/main" val="430064364"/>
                    </a:ext>
                  </a:extLst>
                </a:gridCol>
                <a:gridCol w="2323323">
                  <a:extLst>
                    <a:ext uri="{9D8B030D-6E8A-4147-A177-3AD203B41FA5}">
                      <a16:colId xmlns:a16="http://schemas.microsoft.com/office/drawing/2014/main" val="780126418"/>
                    </a:ext>
                  </a:extLst>
                </a:gridCol>
              </a:tblGrid>
              <a:tr h="383520">
                <a:tc>
                  <a:txBody>
                    <a:bodyPr/>
                    <a:lstStyle/>
                    <a:p>
                      <a:pPr algn="ctr">
                        <a:lnSpc>
                          <a:spcPct val="150000"/>
                        </a:lnSpc>
                        <a:spcAft>
                          <a:spcPts val="0"/>
                        </a:spcAft>
                      </a:pPr>
                      <a:r>
                        <a:rPr lang="fr-FR" sz="2000" b="1"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Proclus</a:t>
                      </a:r>
                      <a:r>
                        <a:rPr lang="zh-CN" altLang="en-US" sz="2000" b="1"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的结构划分</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zh-CN" altLang="en-US" sz="2000" b="1"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定理</a:t>
                      </a:r>
                      <a:r>
                        <a:rPr lang="fr-FR" sz="2000" b="1"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zh-CN" altLang="en-US" sz="2000" b="1"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问题</a:t>
                      </a:r>
                      <a:r>
                        <a:rPr lang="fr-FR" sz="2000" b="1"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07566792"/>
                  </a:ext>
                </a:extLst>
              </a:tr>
              <a:tr h="383520">
                <a:tc>
                  <a:txBody>
                    <a:bodyPr/>
                    <a:lstStyle/>
                    <a:p>
                      <a:pPr algn="ctr">
                        <a:lnSpc>
                          <a:spcPct val="150000"/>
                        </a:lnSpc>
                        <a:spcAft>
                          <a:spcPts val="0"/>
                        </a:spcAft>
                      </a:pPr>
                      <a:r>
                        <a:rPr lang="fr-FR" sz="2000" i="1"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Protasis</a:t>
                      </a:r>
                      <a:r>
                        <a:rPr lang="fr-FR" sz="2000" i="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命题的陈述</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命题的陈述</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10748552"/>
                  </a:ext>
                </a:extLst>
              </a:tr>
              <a:tr h="383520">
                <a:tc>
                  <a:txBody>
                    <a:bodyPr/>
                    <a:lstStyle/>
                    <a:p>
                      <a:pPr algn="ctr">
                        <a:lnSpc>
                          <a:spcPct val="150000"/>
                        </a:lnSpc>
                        <a:spcAft>
                          <a:spcPts val="0"/>
                        </a:spcAft>
                      </a:pPr>
                      <a:r>
                        <a:rPr lang="fr-FR" sz="2000" i="1"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Ekthesis</a:t>
                      </a:r>
                      <a:r>
                        <a:rPr lang="fr-FR" sz="2000" i="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令（设若）</a:t>
                      </a:r>
                      <a:r>
                        <a:rPr lang="fr-FR"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fr-FR" sz="2000" kern="12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令（设若）</a:t>
                      </a:r>
                      <a:r>
                        <a:rPr lang="fr-FR"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fr-FR" sz="2000" kern="12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081301"/>
                  </a:ext>
                </a:extLst>
              </a:tr>
              <a:tr h="383520">
                <a:tc>
                  <a:txBody>
                    <a:bodyPr/>
                    <a:lstStyle/>
                    <a:p>
                      <a:pPr algn="ctr">
                        <a:lnSpc>
                          <a:spcPct val="150000"/>
                        </a:lnSpc>
                        <a:spcAft>
                          <a:spcPts val="0"/>
                        </a:spcAft>
                      </a:pPr>
                      <a:r>
                        <a:rPr lang="fr-FR" sz="2000" i="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Diorismos </a:t>
                      </a:r>
                      <a:endParaRPr lang="zh-CN"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zh-CN" altLang="en-US" sz="2000" b="1" i="1" kern="1200" dirty="0" smtClean="0">
                          <a:effectLst/>
                          <a:latin typeface="Calibri" panose="020F0502020204030204" pitchFamily="34" charset="0"/>
                          <a:ea typeface="宋体" panose="02010600030101010101" pitchFamily="2" charset="-122"/>
                          <a:cs typeface="Times New Roman" panose="02020603050405020304" pitchFamily="18" charset="0"/>
                        </a:rPr>
                        <a:t>我说 </a:t>
                      </a:r>
                      <a:r>
                        <a:rPr lang="fr-FR" sz="2000" b="1" i="1" kern="12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zh-CN" altLang="en-US" sz="2000" b="1" i="1" kern="1200" dirty="0" smtClean="0">
                          <a:effectLst/>
                          <a:latin typeface="Calibri" panose="020F0502020204030204" pitchFamily="34" charset="0"/>
                          <a:ea typeface="宋体" panose="02010600030101010101" pitchFamily="2" charset="-122"/>
                          <a:cs typeface="Times New Roman" panose="02020603050405020304" pitchFamily="18" charset="0"/>
                        </a:rPr>
                        <a:t>那么，要求作</a:t>
                      </a:r>
                      <a:r>
                        <a:rPr lang="fr-FR" sz="2000" b="1" i="1" kern="12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15001011"/>
                  </a:ext>
                </a:extLst>
              </a:tr>
              <a:tr h="383520">
                <a:tc>
                  <a:txBody>
                    <a:bodyPr/>
                    <a:lstStyle/>
                    <a:p>
                      <a:pPr algn="ctr">
                        <a:lnSpc>
                          <a:spcPct val="150000"/>
                        </a:lnSpc>
                        <a:spcAft>
                          <a:spcPts val="0"/>
                        </a:spcAft>
                      </a:pPr>
                      <a:r>
                        <a:rPr lang="fr-FR" sz="2000" i="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Kataskeue </a:t>
                      </a:r>
                      <a:endParaRPr lang="zh-CN"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a:lnSpc>
                          <a:spcPct val="150000"/>
                        </a:lnSpc>
                        <a:spcAft>
                          <a:spcPts val="0"/>
                        </a:spcAft>
                      </a:pPr>
                      <a:r>
                        <a:rPr lang="zh-CN" altLang="en-US" sz="2000" kern="1200" dirty="0" smtClean="0">
                          <a:effectLst/>
                          <a:latin typeface="Calibri" panose="020F0502020204030204" pitchFamily="34" charset="0"/>
                          <a:ea typeface="宋体" panose="02010600030101010101" pitchFamily="2" charset="-122"/>
                          <a:cs typeface="Times New Roman" panose="02020603050405020304" pitchFamily="18" charset="0"/>
                        </a:rPr>
                        <a:t>该部分可能没有</a:t>
                      </a:r>
                      <a:r>
                        <a:rPr lang="fr-FR" sz="2000" kern="12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zh-CN" altLang="en-US" sz="2000" kern="1200" dirty="0" smtClean="0">
                          <a:effectLst/>
                          <a:latin typeface="Calibri" panose="020F0502020204030204" pitchFamily="34" charset="0"/>
                          <a:ea typeface="宋体" panose="02010600030101010101" pitchFamily="2" charset="-122"/>
                          <a:cs typeface="Times New Roman" panose="02020603050405020304" pitchFamily="18" charset="0"/>
                        </a:rPr>
                        <a:t>该部分一定有</a:t>
                      </a:r>
                      <a:r>
                        <a:rPr lang="fr-FR" sz="2000" kern="1200" dirty="0" smtClean="0">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80745891"/>
                  </a:ext>
                </a:extLst>
              </a:tr>
              <a:tr h="460226">
                <a:tc>
                  <a:txBody>
                    <a:bodyPr/>
                    <a:lstStyle/>
                    <a:p>
                      <a:pPr algn="ctr">
                        <a:lnSpc>
                          <a:spcPct val="150000"/>
                        </a:lnSpc>
                        <a:spcAft>
                          <a:spcPts val="0"/>
                        </a:spcAft>
                      </a:pPr>
                      <a:r>
                        <a:rPr lang="fr-FR" sz="2000" i="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pP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altLang="en-US" sz="2000" b="1" i="1" kern="1200" dirty="0" smtClean="0">
                          <a:effectLst/>
                          <a:latin typeface="Calibri" panose="020F0502020204030204" pitchFamily="34" charset="0"/>
                          <a:ea typeface="宋体" panose="02010600030101010101" pitchFamily="2" charset="-122"/>
                          <a:cs typeface="Times New Roman" panose="02020603050405020304" pitchFamily="18" charset="0"/>
                        </a:rPr>
                        <a:t>我说</a:t>
                      </a:r>
                      <a:r>
                        <a:rPr lang="fr-FR" sz="2000" b="1" i="1" kern="1200" dirty="0" smtClean="0">
                          <a:effectLst/>
                          <a:latin typeface="Calibri" panose="020F0502020204030204" pitchFamily="34" charset="0"/>
                          <a:ea typeface="宋体" panose="02010600030101010101" pitchFamily="2" charset="-122"/>
                          <a:cs typeface="Times New Roman" panose="02020603050405020304" pitchFamily="18" charset="0"/>
                        </a:rPr>
                        <a:t> </a:t>
                      </a:r>
                      <a:r>
                        <a:rPr lang="fr-FR" sz="2000" b="1" i="1" kern="1200" dirty="0">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960443"/>
                  </a:ext>
                </a:extLst>
              </a:tr>
              <a:tr h="383520">
                <a:tc>
                  <a:txBody>
                    <a:bodyPr/>
                    <a:lstStyle/>
                    <a:p>
                      <a:pPr algn="ctr">
                        <a:lnSpc>
                          <a:spcPct val="150000"/>
                        </a:lnSpc>
                        <a:spcAft>
                          <a:spcPts val="0"/>
                        </a:spcAft>
                      </a:pPr>
                      <a:r>
                        <a:rPr lang="fr-FR" sz="2000" i="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Apodeixis </a:t>
                      </a:r>
                      <a:endParaRPr lang="zh-CN"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因为</a:t>
                      </a:r>
                      <a:r>
                        <a:rPr lang="fr-FR"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fr-FR" sz="2000" kern="12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因为</a:t>
                      </a:r>
                      <a:r>
                        <a:rPr lang="fr-FR"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fr-FR" sz="2000" kern="12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298796"/>
                  </a:ext>
                </a:extLst>
              </a:tr>
              <a:tr h="767043">
                <a:tc>
                  <a:txBody>
                    <a:bodyPr/>
                    <a:lstStyle/>
                    <a:p>
                      <a:pPr algn="ctr">
                        <a:lnSpc>
                          <a:spcPct val="150000"/>
                        </a:lnSpc>
                        <a:spcAft>
                          <a:spcPts val="0"/>
                        </a:spcAft>
                      </a:pPr>
                      <a:r>
                        <a:rPr lang="fr-FR" sz="2000" i="1" kern="10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Sumperasma </a:t>
                      </a:r>
                      <a:endParaRPr lang="zh-CN" sz="20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因此</a:t>
                      </a:r>
                      <a:r>
                        <a:rPr lang="fr-FR"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fr-FR" sz="2000" kern="12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 E. D</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altLang="en-US"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因此</a:t>
                      </a:r>
                      <a:r>
                        <a:rPr lang="fr-FR" sz="2000" kern="12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fr-FR" sz="2000" kern="12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 E. F</a:t>
                      </a:r>
                      <a:endParaRPr lang="zh-CN" sz="20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5798928"/>
                  </a:ext>
                </a:extLst>
              </a:tr>
            </a:tbl>
          </a:graphicData>
        </a:graphic>
      </p:graphicFrame>
    </p:spTree>
    <p:extLst>
      <p:ext uri="{BB962C8B-B14F-4D97-AF65-F5344CB8AC3E}">
        <p14:creationId xmlns:p14="http://schemas.microsoft.com/office/powerpoint/2010/main" val="797283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685800"/>
            <a:ext cx="7200900" cy="870992"/>
          </a:xfrm>
        </p:spPr>
        <p:txBody>
          <a:bodyPr>
            <a:noAutofit/>
          </a:bodyPr>
          <a:lstStyle/>
          <a:p>
            <a:r>
              <a:rPr kumimoji="1" lang="en-US" altLang="zh-CN" sz="3200" dirty="0" smtClean="0"/>
              <a:t>The</a:t>
            </a:r>
            <a:r>
              <a:rPr kumimoji="1" lang="zh-CN" altLang="en-US" sz="3200" dirty="0" smtClean="0"/>
              <a:t> </a:t>
            </a:r>
            <a:r>
              <a:rPr kumimoji="1" lang="en-US" altLang="zh-CN" sz="3200" dirty="0" smtClean="0"/>
              <a:t>dichotomy</a:t>
            </a:r>
            <a:r>
              <a:rPr kumimoji="1" lang="zh-CN" altLang="en-US" sz="3200" dirty="0" smtClean="0"/>
              <a:t> </a:t>
            </a:r>
            <a:r>
              <a:rPr kumimoji="1" lang="en-US" altLang="zh-CN" sz="3200" dirty="0" smtClean="0"/>
              <a:t>between</a:t>
            </a:r>
            <a:r>
              <a:rPr kumimoji="1" lang="zh-CN" altLang="en-US" sz="3200" dirty="0" smtClean="0"/>
              <a:t> </a:t>
            </a:r>
            <a:r>
              <a:rPr kumimoji="1" lang="en-US" altLang="zh-CN" sz="3200" dirty="0" smtClean="0"/>
              <a:t>theorem</a:t>
            </a:r>
            <a:r>
              <a:rPr kumimoji="1" lang="zh-CN" altLang="en-US" sz="3200" dirty="0" smtClean="0"/>
              <a:t> </a:t>
            </a:r>
            <a:r>
              <a:rPr kumimoji="1" lang="en-US" altLang="zh-CN" sz="3200" dirty="0" smtClean="0"/>
              <a:t>and</a:t>
            </a:r>
            <a:r>
              <a:rPr kumimoji="1" lang="zh-CN" altLang="en-US" sz="3200" dirty="0" smtClean="0"/>
              <a:t> </a:t>
            </a:r>
            <a:r>
              <a:rPr kumimoji="1" lang="en-US" altLang="zh-CN" sz="3200" dirty="0" smtClean="0"/>
              <a:t>problem</a:t>
            </a:r>
            <a:r>
              <a:rPr kumimoji="1" lang="zh-CN" altLang="en-US" sz="3200" dirty="0" smtClean="0"/>
              <a:t> </a:t>
            </a:r>
            <a:r>
              <a:rPr kumimoji="1" lang="en-US" altLang="zh-CN" sz="3200" dirty="0" smtClean="0"/>
              <a:t>in</a:t>
            </a:r>
            <a:r>
              <a:rPr kumimoji="1" lang="zh-CN" altLang="en-US" sz="3200" dirty="0" smtClean="0"/>
              <a:t> </a:t>
            </a:r>
            <a:r>
              <a:rPr kumimoji="1" lang="en-US" altLang="zh-CN" sz="3200" dirty="0" smtClean="0"/>
              <a:t>the</a:t>
            </a:r>
            <a:r>
              <a:rPr kumimoji="1" lang="zh-CN" altLang="en-US" sz="3200" dirty="0" smtClean="0"/>
              <a:t> </a:t>
            </a:r>
            <a:r>
              <a:rPr kumimoji="1" lang="en-US" altLang="zh-CN" sz="3200" i="1" dirty="0" smtClean="0"/>
              <a:t>Elements</a:t>
            </a:r>
            <a:r>
              <a:rPr kumimoji="1" lang="zh-CN" altLang="en-US" sz="3200" dirty="0" smtClean="0"/>
              <a:t> </a:t>
            </a:r>
            <a:r>
              <a:rPr kumimoji="1" lang="en-US" altLang="zh-CN" sz="3200" dirty="0" smtClean="0"/>
              <a:t>of</a:t>
            </a:r>
            <a:r>
              <a:rPr kumimoji="1" lang="zh-CN" altLang="en-US" sz="3200" dirty="0" smtClean="0"/>
              <a:t> </a:t>
            </a:r>
            <a:r>
              <a:rPr kumimoji="1" lang="en-US" altLang="zh-CN" sz="3200" dirty="0" smtClean="0"/>
              <a:t>Euclid</a:t>
            </a:r>
            <a:endParaRPr kumimoji="1" lang="zh-CN" altLang="en-US" sz="3200"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17425374"/>
              </p:ext>
            </p:extLst>
          </p:nvPr>
        </p:nvGraphicFramePr>
        <p:xfrm>
          <a:off x="1187624" y="1772817"/>
          <a:ext cx="7344815" cy="4791984"/>
        </p:xfrm>
        <a:graphic>
          <a:graphicData uri="http://schemas.openxmlformats.org/drawingml/2006/table">
            <a:tbl>
              <a:tblPr firstRow="1" firstCol="1" bandRow="1"/>
              <a:tblGrid>
                <a:gridCol w="1925055">
                  <a:extLst>
                    <a:ext uri="{9D8B030D-6E8A-4147-A177-3AD203B41FA5}">
                      <a16:colId xmlns:a16="http://schemas.microsoft.com/office/drawing/2014/main" val="20000"/>
                    </a:ext>
                  </a:extLst>
                </a:gridCol>
                <a:gridCol w="1868190">
                  <a:extLst>
                    <a:ext uri="{9D8B030D-6E8A-4147-A177-3AD203B41FA5}">
                      <a16:colId xmlns:a16="http://schemas.microsoft.com/office/drawing/2014/main" val="20001"/>
                    </a:ext>
                  </a:extLst>
                </a:gridCol>
                <a:gridCol w="1541216">
                  <a:extLst>
                    <a:ext uri="{9D8B030D-6E8A-4147-A177-3AD203B41FA5}">
                      <a16:colId xmlns:a16="http://schemas.microsoft.com/office/drawing/2014/main" val="20002"/>
                    </a:ext>
                  </a:extLst>
                </a:gridCol>
                <a:gridCol w="2010354">
                  <a:extLst>
                    <a:ext uri="{9D8B030D-6E8A-4147-A177-3AD203B41FA5}">
                      <a16:colId xmlns:a16="http://schemas.microsoft.com/office/drawing/2014/main" val="20003"/>
                    </a:ext>
                  </a:extLst>
                </a:gridCol>
              </a:tblGrid>
              <a:tr h="708962">
                <a:tc>
                  <a:txBody>
                    <a:bodyPr/>
                    <a:lstStyle/>
                    <a:p>
                      <a:pPr>
                        <a:lnSpc>
                          <a:spcPct val="150000"/>
                        </a:lnSpc>
                        <a:spcAft>
                          <a:spcPts val="0"/>
                        </a:spcAft>
                      </a:pPr>
                      <a:r>
                        <a:rPr lang="zh-CN" sz="1600" b="1" kern="100">
                          <a:solidFill>
                            <a:srgbClr val="000000"/>
                          </a:solidFill>
                          <a:effectLst/>
                          <a:latin typeface="Calibri" charset="0"/>
                          <a:ea typeface="宋体" charset="0"/>
                          <a:cs typeface="Times New Roman" charset="0"/>
                        </a:rPr>
                        <a:t> </a:t>
                      </a:r>
                      <a:r>
                        <a:rPr lang="fr-FR" sz="1600" b="1" kern="100">
                          <a:solidFill>
                            <a:srgbClr val="000000"/>
                          </a:solidFill>
                          <a:effectLst/>
                          <a:latin typeface="Calibri" charset="0"/>
                          <a:ea typeface="宋体" charset="0"/>
                          <a:cs typeface="Times New Roman" charset="0"/>
                        </a:rPr>
                        <a:t>Proclus’ partition for a proposition</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fr-FR" sz="1600" b="1" kern="100">
                          <a:solidFill>
                            <a:srgbClr val="000000"/>
                          </a:solidFill>
                          <a:effectLst/>
                          <a:latin typeface="Calibri" charset="0"/>
                          <a:ea typeface="宋体" charset="0"/>
                          <a:cs typeface="Times New Roman" charset="0"/>
                        </a:rPr>
                        <a:t>Function of the parts</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fr-FR" sz="1600" b="1" kern="100">
                          <a:solidFill>
                            <a:srgbClr val="000000"/>
                          </a:solidFill>
                          <a:effectLst/>
                          <a:latin typeface="Calibri" charset="0"/>
                          <a:ea typeface="宋体" charset="0"/>
                          <a:cs typeface="Times New Roman" charset="0"/>
                        </a:rPr>
                        <a:t>Theorem</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fr-FR" sz="1600" b="1" kern="100">
                          <a:solidFill>
                            <a:srgbClr val="000000"/>
                          </a:solidFill>
                          <a:effectLst/>
                          <a:latin typeface="Calibri" charset="0"/>
                          <a:ea typeface="宋体" charset="0"/>
                          <a:cs typeface="Times New Roman" charset="0"/>
                        </a:rPr>
                        <a:t>Problem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94304">
                <a:tc>
                  <a:txBody>
                    <a:bodyPr/>
                    <a:lstStyle/>
                    <a:p>
                      <a:pPr algn="ctr">
                        <a:lnSpc>
                          <a:spcPct val="150000"/>
                        </a:lnSpc>
                        <a:spcAft>
                          <a:spcPts val="0"/>
                        </a:spcAft>
                      </a:pPr>
                      <a:r>
                        <a:rPr lang="fr-FR" sz="1600" i="1" kern="100">
                          <a:solidFill>
                            <a:srgbClr val="000000"/>
                          </a:solidFill>
                          <a:effectLst/>
                          <a:latin typeface="Calibri" charset="0"/>
                          <a:ea typeface="宋体" charset="0"/>
                          <a:cs typeface="Times New Roman" charset="0"/>
                        </a:rPr>
                        <a:t>Protasis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Enunciation</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dirty="0">
                          <a:solidFill>
                            <a:srgbClr val="000000"/>
                          </a:solidFill>
                          <a:effectLst/>
                          <a:latin typeface="Calibri" charset="0"/>
                          <a:ea typeface="宋体" charset="0"/>
                          <a:cs typeface="Times New Roman" charset="0"/>
                        </a:rPr>
                        <a:t>If …, </a:t>
                      </a:r>
                      <a:r>
                        <a:rPr lang="en-US" sz="1600" kern="1200" dirty="0" smtClean="0">
                          <a:solidFill>
                            <a:srgbClr val="000000"/>
                          </a:solidFill>
                          <a:effectLst/>
                          <a:latin typeface="Calibri" charset="0"/>
                          <a:ea typeface="宋体" charset="0"/>
                          <a:cs typeface="Times New Roman" charset="0"/>
                        </a:rPr>
                        <a:t>(</a:t>
                      </a:r>
                      <a:r>
                        <a:rPr lang="fr-FR" sz="1600" kern="1200" dirty="0" err="1" smtClean="0">
                          <a:solidFill>
                            <a:srgbClr val="000000"/>
                          </a:solidFill>
                          <a:effectLst/>
                          <a:latin typeface="Calibri" charset="0"/>
                          <a:ea typeface="宋体" charset="0"/>
                          <a:cs typeface="Times New Roman" charset="0"/>
                        </a:rPr>
                        <a:t>then</a:t>
                      </a:r>
                      <a:r>
                        <a:rPr lang="fr-FR" sz="1600" kern="1200" dirty="0" smtClean="0">
                          <a:solidFill>
                            <a:srgbClr val="000000"/>
                          </a:solidFill>
                          <a:effectLst/>
                          <a:latin typeface="Calibri" charset="0"/>
                          <a:ea typeface="宋体" charset="0"/>
                          <a:cs typeface="Times New Roman" charset="0"/>
                        </a:rPr>
                        <a:t>)…..</a:t>
                      </a:r>
                      <a:endParaRPr lang="zh-CN" sz="1600" dirty="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Given …, to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08962">
                <a:tc>
                  <a:txBody>
                    <a:bodyPr/>
                    <a:lstStyle/>
                    <a:p>
                      <a:pPr algn="ctr">
                        <a:lnSpc>
                          <a:spcPct val="150000"/>
                        </a:lnSpc>
                        <a:spcAft>
                          <a:spcPts val="0"/>
                        </a:spcAft>
                      </a:pPr>
                      <a:r>
                        <a:rPr lang="fr-FR" sz="1600" i="1" kern="100">
                          <a:solidFill>
                            <a:srgbClr val="000000"/>
                          </a:solidFill>
                          <a:effectLst/>
                          <a:latin typeface="Calibri" charset="0"/>
                          <a:ea typeface="宋体" charset="0"/>
                          <a:cs typeface="Times New Roman" charset="0"/>
                        </a:rPr>
                        <a:t>Ekthesis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00">
                          <a:solidFill>
                            <a:srgbClr val="000000"/>
                          </a:solidFill>
                          <a:effectLst/>
                          <a:latin typeface="Calibri" charset="0"/>
                          <a:ea typeface="宋体" charset="0"/>
                          <a:cs typeface="Times New Roman" charset="0"/>
                        </a:rPr>
                        <a:t>Instantiation of the presupposes</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Let … be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Let … be … given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8962">
                <a:tc>
                  <a:txBody>
                    <a:bodyPr/>
                    <a:lstStyle/>
                    <a:p>
                      <a:pPr algn="ctr">
                        <a:lnSpc>
                          <a:spcPct val="150000"/>
                        </a:lnSpc>
                        <a:spcAft>
                          <a:spcPts val="0"/>
                        </a:spcAft>
                      </a:pPr>
                      <a:r>
                        <a:rPr lang="fr-FR" sz="1600" i="1" kern="100">
                          <a:solidFill>
                            <a:srgbClr val="000000"/>
                          </a:solidFill>
                          <a:effectLst/>
                          <a:latin typeface="Calibri" charset="0"/>
                          <a:ea typeface="宋体" charset="0"/>
                          <a:cs typeface="Times New Roman" charset="0"/>
                        </a:rPr>
                        <a:t>Diorismos</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00" dirty="0" err="1">
                          <a:solidFill>
                            <a:srgbClr val="000000"/>
                          </a:solidFill>
                          <a:effectLst/>
                          <a:latin typeface="Calibri" charset="0"/>
                          <a:ea typeface="宋体" charset="0"/>
                          <a:cs typeface="Times New Roman" charset="0"/>
                        </a:rPr>
                        <a:t>Instantiation</a:t>
                      </a:r>
                      <a:r>
                        <a:rPr lang="fr-FR" sz="1600" kern="100" dirty="0">
                          <a:solidFill>
                            <a:srgbClr val="000000"/>
                          </a:solidFill>
                          <a:effectLst/>
                          <a:latin typeface="Calibri" charset="0"/>
                          <a:ea typeface="宋体" charset="0"/>
                          <a:cs typeface="Times New Roman" charset="0"/>
                        </a:rPr>
                        <a:t> of the </a:t>
                      </a:r>
                      <a:r>
                        <a:rPr lang="fr-FR" sz="1600" kern="100" dirty="0" err="1">
                          <a:solidFill>
                            <a:srgbClr val="000000"/>
                          </a:solidFill>
                          <a:effectLst/>
                          <a:latin typeface="Calibri" charset="0"/>
                          <a:ea typeface="宋体" charset="0"/>
                          <a:cs typeface="Times New Roman" charset="0"/>
                        </a:rPr>
                        <a:t>aim</a:t>
                      </a:r>
                      <a:r>
                        <a:rPr lang="fr-FR" sz="1600" kern="100" dirty="0">
                          <a:solidFill>
                            <a:srgbClr val="000000"/>
                          </a:solidFill>
                          <a:effectLst/>
                          <a:latin typeface="Calibri" charset="0"/>
                          <a:ea typeface="宋体" charset="0"/>
                          <a:cs typeface="Times New Roman" charset="0"/>
                        </a:rPr>
                        <a:t> of </a:t>
                      </a:r>
                      <a:r>
                        <a:rPr lang="fr-FR" sz="1600" kern="100" dirty="0" err="1">
                          <a:solidFill>
                            <a:srgbClr val="000000"/>
                          </a:solidFill>
                          <a:effectLst/>
                          <a:latin typeface="Calibri" charset="0"/>
                          <a:ea typeface="宋体" charset="0"/>
                          <a:cs typeface="Times New Roman" charset="0"/>
                        </a:rPr>
                        <a:t>research</a:t>
                      </a:r>
                      <a:endParaRPr lang="zh-CN" sz="1600" dirty="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effectLst/>
                          <a:latin typeface="Calibri" charset="0"/>
                          <a:ea typeface="宋体" charset="0"/>
                          <a:cs typeface="Times New Roman" charset="0"/>
                        </a:rPr>
                        <a:t>I say that …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effectLst/>
                          <a:latin typeface="Calibri" charset="0"/>
                          <a:ea typeface="宋体" charset="0"/>
                          <a:cs typeface="Times New Roman" charset="0"/>
                        </a:rPr>
                        <a:t>It is required to …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4482">
                <a:tc>
                  <a:txBody>
                    <a:bodyPr/>
                    <a:lstStyle/>
                    <a:p>
                      <a:pPr algn="ctr">
                        <a:lnSpc>
                          <a:spcPct val="150000"/>
                        </a:lnSpc>
                        <a:spcAft>
                          <a:spcPts val="0"/>
                        </a:spcAft>
                      </a:pPr>
                      <a:r>
                        <a:rPr lang="fr-FR" sz="1600" i="1" kern="100">
                          <a:solidFill>
                            <a:srgbClr val="000000"/>
                          </a:solidFill>
                          <a:effectLst/>
                          <a:latin typeface="Calibri" charset="0"/>
                          <a:ea typeface="宋体" charset="0"/>
                          <a:cs typeface="Times New Roman" charset="0"/>
                        </a:rPr>
                        <a:t>Kataskeue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effectLst/>
                          <a:latin typeface="Calibri" charset="0"/>
                          <a:ea typeface="宋体" charset="0"/>
                          <a:cs typeface="Times New Roman" charset="0"/>
                        </a:rPr>
                        <a:t>Construction</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effectLst/>
                          <a:latin typeface="Calibri" charset="0"/>
                          <a:ea typeface="宋体" charset="0"/>
                          <a:cs typeface="Times New Roman" charset="0"/>
                        </a:rPr>
                        <a:t>may be absent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effectLst/>
                          <a:latin typeface="Calibri" charset="0"/>
                          <a:ea typeface="宋体" charset="0"/>
                          <a:cs typeface="Times New Roman" charset="0"/>
                        </a:rPr>
                        <a:t>never absent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5378">
                <a:tc>
                  <a:txBody>
                    <a:bodyPr/>
                    <a:lstStyle/>
                    <a:p>
                      <a:pPr algn="ctr">
                        <a:lnSpc>
                          <a:spcPct val="150000"/>
                        </a:lnSpc>
                        <a:spcAft>
                          <a:spcPts val="0"/>
                        </a:spcAft>
                      </a:pPr>
                      <a:r>
                        <a:rPr lang="fr-FR" sz="1600" i="1" kern="100">
                          <a:solidFill>
                            <a:srgbClr val="000000"/>
                          </a:solidFill>
                          <a:effectLst/>
                          <a:latin typeface="Calibri" charset="0"/>
                          <a:ea typeface="Calibri" charset="0"/>
                          <a:cs typeface="Calibri" charset="0"/>
                        </a:rPr>
                        <a:t>? </a:t>
                      </a:r>
                      <a:endParaRPr lang="zh-CN" sz="1600">
                        <a:effectLst/>
                        <a:latin typeface="Calibri" charset="0"/>
                        <a:ea typeface="Calibri"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altLang="zh-CN" sz="1400" kern="100" dirty="0" smtClean="0">
                          <a:effectLst/>
                          <a:latin typeface="Calibri" charset="0"/>
                          <a:ea typeface="Calibri" charset="0"/>
                          <a:cs typeface="Calibri" charset="0"/>
                        </a:rPr>
                        <a:t>Second</a:t>
                      </a:r>
                      <a:r>
                        <a:rPr lang="zh-CN" altLang="en-US" sz="1400" kern="100" baseline="0" dirty="0" smtClean="0">
                          <a:effectLst/>
                          <a:latin typeface="Calibri" charset="0"/>
                          <a:ea typeface="Calibri" charset="0"/>
                          <a:cs typeface="Calibri" charset="0"/>
                        </a:rPr>
                        <a:t> </a:t>
                      </a:r>
                      <a:r>
                        <a:rPr lang="en-US" altLang="zh-CN" sz="1400" kern="100" baseline="0" dirty="0" smtClean="0">
                          <a:effectLst/>
                          <a:latin typeface="Calibri" charset="0"/>
                          <a:ea typeface="Calibri" charset="0"/>
                          <a:cs typeface="Calibri" charset="0"/>
                        </a:rPr>
                        <a:t>instantiation</a:t>
                      </a:r>
                      <a:r>
                        <a:rPr lang="zh-CN" altLang="en-US" sz="1400" kern="100" baseline="0" dirty="0" smtClean="0">
                          <a:effectLst/>
                          <a:latin typeface="Calibri" charset="0"/>
                          <a:ea typeface="Calibri" charset="0"/>
                          <a:cs typeface="Calibri" charset="0"/>
                        </a:rPr>
                        <a:t> </a:t>
                      </a:r>
                      <a:r>
                        <a:rPr lang="en-US" altLang="zh-CN" sz="1400" kern="100" baseline="0" dirty="0" smtClean="0">
                          <a:effectLst/>
                          <a:latin typeface="Calibri" charset="0"/>
                          <a:ea typeface="Calibri" charset="0"/>
                          <a:cs typeface="Calibri" charset="0"/>
                        </a:rPr>
                        <a:t>of</a:t>
                      </a:r>
                      <a:r>
                        <a:rPr lang="zh-CN" altLang="en-US" sz="1400" kern="100" baseline="0" dirty="0" smtClean="0">
                          <a:effectLst/>
                          <a:latin typeface="Calibri" charset="0"/>
                          <a:ea typeface="Calibri" charset="0"/>
                          <a:cs typeface="Calibri" charset="0"/>
                        </a:rPr>
                        <a:t> </a:t>
                      </a:r>
                      <a:r>
                        <a:rPr lang="en-US" altLang="zh-CN" sz="1400" kern="100" baseline="0" dirty="0" smtClean="0">
                          <a:effectLst/>
                          <a:latin typeface="Calibri" charset="0"/>
                          <a:ea typeface="Calibri" charset="0"/>
                          <a:cs typeface="Calibri" charset="0"/>
                        </a:rPr>
                        <a:t>the</a:t>
                      </a:r>
                      <a:r>
                        <a:rPr lang="zh-CN" altLang="en-US" sz="1400" kern="100" baseline="0" dirty="0" smtClean="0">
                          <a:effectLst/>
                          <a:latin typeface="Calibri" charset="0"/>
                          <a:ea typeface="Calibri" charset="0"/>
                          <a:cs typeface="Calibri" charset="0"/>
                        </a:rPr>
                        <a:t> </a:t>
                      </a:r>
                      <a:r>
                        <a:rPr lang="en-US" altLang="zh-CN" sz="1400" kern="100" baseline="0" dirty="0" smtClean="0">
                          <a:effectLst/>
                          <a:latin typeface="Calibri" charset="0"/>
                          <a:ea typeface="Calibri" charset="0"/>
                          <a:cs typeface="Calibri" charset="0"/>
                        </a:rPr>
                        <a:t>aim</a:t>
                      </a:r>
                      <a:r>
                        <a:rPr lang="zh-CN" altLang="en-US" sz="1400" kern="100" baseline="0" dirty="0" smtClean="0">
                          <a:effectLst/>
                          <a:latin typeface="Calibri" charset="0"/>
                          <a:ea typeface="Calibri" charset="0"/>
                          <a:cs typeface="Calibri" charset="0"/>
                        </a:rPr>
                        <a:t> </a:t>
                      </a:r>
                      <a:r>
                        <a:rPr lang="en-US" altLang="zh-CN" sz="1400" kern="100" baseline="0" dirty="0" smtClean="0">
                          <a:effectLst/>
                          <a:latin typeface="Calibri" charset="0"/>
                          <a:ea typeface="Calibri" charset="0"/>
                          <a:cs typeface="Calibri" charset="0"/>
                        </a:rPr>
                        <a:t>of</a:t>
                      </a:r>
                      <a:r>
                        <a:rPr lang="zh-CN" altLang="en-US" sz="1400" kern="100" baseline="0" dirty="0" smtClean="0">
                          <a:effectLst/>
                          <a:latin typeface="Calibri" charset="0"/>
                          <a:ea typeface="Calibri" charset="0"/>
                          <a:cs typeface="Calibri" charset="0"/>
                        </a:rPr>
                        <a:t> </a:t>
                      </a:r>
                      <a:r>
                        <a:rPr lang="en-US" altLang="zh-CN" sz="1400" kern="100" baseline="0" dirty="0" smtClean="0">
                          <a:effectLst/>
                          <a:latin typeface="Calibri" charset="0"/>
                          <a:ea typeface="Calibri" charset="0"/>
                          <a:cs typeface="Calibri" charset="0"/>
                        </a:rPr>
                        <a:t>research</a:t>
                      </a:r>
                      <a:endParaRPr lang="zh-CN" sz="1400" kern="100" dirty="0">
                        <a:effectLst/>
                        <a:latin typeface="Calibri" charset="0"/>
                        <a:ea typeface="Calibri"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0"/>
                        </a:spcAft>
                      </a:pPr>
                      <a:r>
                        <a:rPr lang="en-US" sz="1600" kern="100" dirty="0">
                          <a:effectLst/>
                          <a:latin typeface="Times New Roman" charset="0"/>
                          <a:ea typeface="宋体" charset="0"/>
                          <a:cs typeface="Times New Roman" charset="0"/>
                        </a:rPr>
                        <a:t> </a:t>
                      </a:r>
                      <a:r>
                        <a:rPr lang="en-US" altLang="zh-CN" sz="1600" kern="100" dirty="0" smtClean="0">
                          <a:effectLst/>
                          <a:latin typeface="Times New Roman" charset="0"/>
                          <a:ea typeface="宋体" charset="0"/>
                          <a:cs typeface="Times New Roman" charset="0"/>
                        </a:rPr>
                        <a:t>always</a:t>
                      </a:r>
                      <a:r>
                        <a:rPr lang="zh-CN" altLang="en-US" sz="1600" kern="100" dirty="0" smtClean="0">
                          <a:effectLst/>
                          <a:latin typeface="Times New Roman" charset="0"/>
                          <a:ea typeface="宋体" charset="0"/>
                          <a:cs typeface="Times New Roman" charset="0"/>
                        </a:rPr>
                        <a:t> </a:t>
                      </a:r>
                      <a:r>
                        <a:rPr lang="en-US" altLang="zh-CN" sz="1600" kern="100" dirty="0" smtClean="0">
                          <a:effectLst/>
                          <a:latin typeface="Times New Roman" charset="0"/>
                          <a:ea typeface="宋体" charset="0"/>
                          <a:cs typeface="Times New Roman" charset="0"/>
                        </a:rPr>
                        <a:t>absent</a:t>
                      </a:r>
                      <a:endParaRPr lang="zh-CN" sz="1600" kern="100" dirty="0">
                        <a:effectLst/>
                        <a:latin typeface="宋体"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dirty="0">
                          <a:effectLst/>
                          <a:latin typeface="Calibri" charset="0"/>
                          <a:ea typeface="宋体" charset="0"/>
                          <a:cs typeface="Times New Roman" charset="0"/>
                        </a:rPr>
                        <a:t>I </a:t>
                      </a:r>
                      <a:r>
                        <a:rPr lang="fr-FR" sz="1600" kern="1200" dirty="0" err="1">
                          <a:effectLst/>
                          <a:latin typeface="Calibri" charset="0"/>
                          <a:ea typeface="宋体" charset="0"/>
                          <a:cs typeface="Times New Roman" charset="0"/>
                        </a:rPr>
                        <a:t>say</a:t>
                      </a:r>
                      <a:r>
                        <a:rPr lang="fr-FR" sz="1600" kern="1200" dirty="0">
                          <a:effectLst/>
                          <a:latin typeface="Calibri" charset="0"/>
                          <a:ea typeface="宋体" charset="0"/>
                          <a:cs typeface="Times New Roman" charset="0"/>
                        </a:rPr>
                        <a:t> </a:t>
                      </a:r>
                      <a:r>
                        <a:rPr lang="fr-FR" sz="1600" kern="1200" dirty="0" err="1">
                          <a:effectLst/>
                          <a:latin typeface="Calibri" charset="0"/>
                          <a:ea typeface="宋体" charset="0"/>
                          <a:cs typeface="Times New Roman" charset="0"/>
                        </a:rPr>
                        <a:t>that</a:t>
                      </a:r>
                      <a:r>
                        <a:rPr lang="fr-FR" sz="1600" kern="1200" dirty="0">
                          <a:effectLst/>
                          <a:latin typeface="Calibri" charset="0"/>
                          <a:ea typeface="宋体" charset="0"/>
                          <a:cs typeface="Times New Roman" charset="0"/>
                        </a:rPr>
                        <a:t> … </a:t>
                      </a:r>
                      <a:endParaRPr lang="zh-CN" sz="1600" dirty="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54482">
                <a:tc>
                  <a:txBody>
                    <a:bodyPr/>
                    <a:lstStyle/>
                    <a:p>
                      <a:pPr algn="ctr">
                        <a:lnSpc>
                          <a:spcPct val="150000"/>
                        </a:lnSpc>
                        <a:spcAft>
                          <a:spcPts val="0"/>
                        </a:spcAft>
                      </a:pPr>
                      <a:r>
                        <a:rPr lang="fr-FR" sz="1600" i="1" kern="100">
                          <a:solidFill>
                            <a:srgbClr val="000000"/>
                          </a:solidFill>
                          <a:effectLst/>
                          <a:latin typeface="Calibri" charset="0"/>
                          <a:ea typeface="宋体" charset="0"/>
                          <a:cs typeface="Times New Roman" charset="0"/>
                        </a:rPr>
                        <a:t>Apodeixis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Proof</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For,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For,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08962">
                <a:tc>
                  <a:txBody>
                    <a:bodyPr/>
                    <a:lstStyle/>
                    <a:p>
                      <a:pPr algn="ctr">
                        <a:lnSpc>
                          <a:spcPct val="150000"/>
                        </a:lnSpc>
                        <a:spcAft>
                          <a:spcPts val="0"/>
                        </a:spcAft>
                      </a:pPr>
                      <a:r>
                        <a:rPr lang="fr-FR" sz="1600" i="1" kern="100">
                          <a:solidFill>
                            <a:srgbClr val="000000"/>
                          </a:solidFill>
                          <a:effectLst/>
                          <a:latin typeface="Calibri" charset="0"/>
                          <a:ea typeface="宋体" charset="0"/>
                          <a:cs typeface="Times New Roman" charset="0"/>
                        </a:rPr>
                        <a:t>Sumperasma </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Conclusion</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a:solidFill>
                            <a:srgbClr val="000000"/>
                          </a:solidFill>
                          <a:effectLst/>
                          <a:latin typeface="Calibri" charset="0"/>
                          <a:ea typeface="宋体" charset="0"/>
                          <a:cs typeface="Times New Roman" charset="0"/>
                        </a:rPr>
                        <a:t>Therefore, …</a:t>
                      </a:r>
                      <a:endParaRPr lang="zh-CN" sz="1600">
                        <a:effectLst/>
                        <a:latin typeface="Calibri" charset="0"/>
                        <a:ea typeface="宋体" charset="0"/>
                        <a:cs typeface="Times New Roman" charset="0"/>
                      </a:endParaRPr>
                    </a:p>
                    <a:p>
                      <a:pPr>
                        <a:lnSpc>
                          <a:spcPct val="150000"/>
                        </a:lnSpc>
                        <a:spcAft>
                          <a:spcPts val="0"/>
                        </a:spcAft>
                      </a:pPr>
                      <a:r>
                        <a:rPr lang="fr-FR" sz="1600" kern="1200">
                          <a:solidFill>
                            <a:srgbClr val="000000"/>
                          </a:solidFill>
                          <a:effectLst/>
                          <a:latin typeface="Calibri" charset="0"/>
                          <a:ea typeface="宋体" charset="0"/>
                          <a:cs typeface="Times New Roman" charset="0"/>
                        </a:rPr>
                        <a:t>Q. E. D</a:t>
                      </a:r>
                      <a:endParaRPr lang="zh-CN" sz="160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fr-FR" sz="1600" kern="1200" dirty="0" err="1">
                          <a:solidFill>
                            <a:srgbClr val="000000"/>
                          </a:solidFill>
                          <a:effectLst/>
                          <a:latin typeface="Calibri" charset="0"/>
                          <a:ea typeface="宋体" charset="0"/>
                          <a:cs typeface="Times New Roman" charset="0"/>
                        </a:rPr>
                        <a:t>Therefore</a:t>
                      </a:r>
                      <a:r>
                        <a:rPr lang="fr-FR" sz="1600" kern="1200" dirty="0">
                          <a:solidFill>
                            <a:srgbClr val="000000"/>
                          </a:solidFill>
                          <a:effectLst/>
                          <a:latin typeface="Calibri" charset="0"/>
                          <a:ea typeface="宋体" charset="0"/>
                          <a:cs typeface="Times New Roman" charset="0"/>
                        </a:rPr>
                        <a:t>, ….</a:t>
                      </a:r>
                      <a:endParaRPr lang="zh-CN" sz="1600" dirty="0">
                        <a:effectLst/>
                        <a:latin typeface="Calibri" charset="0"/>
                        <a:ea typeface="宋体" charset="0"/>
                        <a:cs typeface="Times New Roman" charset="0"/>
                      </a:endParaRPr>
                    </a:p>
                    <a:p>
                      <a:pPr>
                        <a:lnSpc>
                          <a:spcPct val="150000"/>
                        </a:lnSpc>
                        <a:spcAft>
                          <a:spcPts val="0"/>
                        </a:spcAft>
                      </a:pPr>
                      <a:r>
                        <a:rPr lang="fr-FR" sz="1600" kern="1200" dirty="0">
                          <a:solidFill>
                            <a:srgbClr val="000000"/>
                          </a:solidFill>
                          <a:effectLst/>
                          <a:latin typeface="Calibri" charset="0"/>
                          <a:ea typeface="宋体" charset="0"/>
                          <a:cs typeface="Times New Roman" charset="0"/>
                        </a:rPr>
                        <a:t>Q. E. F</a:t>
                      </a:r>
                      <a:endParaRPr lang="zh-CN" sz="1600" dirty="0">
                        <a:effectLst/>
                        <a:latin typeface="Calibri" charset="0"/>
                        <a:ea typeface="宋体"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721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685800"/>
            <a:ext cx="7200900" cy="870992"/>
          </a:xfrm>
        </p:spPr>
        <p:txBody>
          <a:bodyPr>
            <a:noAutofit/>
          </a:bodyPr>
          <a:lstStyle/>
          <a:p>
            <a:r>
              <a:rPr kumimoji="1" lang="zh-CN" altLang="en-US" sz="2400" dirty="0"/>
              <a:t>欧几里</a:t>
            </a:r>
            <a:r>
              <a:rPr kumimoji="1" lang="zh-CN" altLang="en-US" sz="2400" dirty="0" smtClean="0"/>
              <a:t>得</a:t>
            </a:r>
            <a:r>
              <a:rPr kumimoji="1" lang="en-US" altLang="zh-CN" sz="2400" dirty="0" smtClean="0"/>
              <a:t>《</a:t>
            </a:r>
            <a:r>
              <a:rPr kumimoji="1" lang="zh-CN" altLang="en-US" sz="2400" dirty="0" smtClean="0"/>
              <a:t>原本</a:t>
            </a:r>
            <a:r>
              <a:rPr kumimoji="1" lang="en-US" altLang="zh-CN" sz="2400" dirty="0" smtClean="0"/>
              <a:t>》</a:t>
            </a:r>
            <a:r>
              <a:rPr kumimoji="1" lang="zh-CN" altLang="en-US" sz="2400" dirty="0" smtClean="0"/>
              <a:t>中定理与问题的两分（细）</a:t>
            </a:r>
            <a:endParaRPr kumimoji="1" lang="zh-CN" altLang="en-US" sz="2400" dirty="0"/>
          </a:p>
        </p:txBody>
      </p:sp>
      <p:pic>
        <p:nvPicPr>
          <p:cNvPr id="9" name="内容占位符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700808"/>
            <a:ext cx="7200900" cy="2967160"/>
          </a:xfr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4941168"/>
            <a:ext cx="7287716" cy="1551201"/>
          </a:xfrm>
          <a:prstGeom prst="rect">
            <a:avLst/>
          </a:prstGeom>
        </p:spPr>
      </p:pic>
    </p:spTree>
    <p:extLst>
      <p:ext uri="{BB962C8B-B14F-4D97-AF65-F5344CB8AC3E}">
        <p14:creationId xmlns:p14="http://schemas.microsoft.com/office/powerpoint/2010/main" val="566716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260648"/>
            <a:ext cx="7200900" cy="870992"/>
          </a:xfrm>
        </p:spPr>
        <p:txBody>
          <a:bodyPr>
            <a:noAutofit/>
          </a:bodyPr>
          <a:lstStyle/>
          <a:p>
            <a:r>
              <a:rPr kumimoji="1" lang="en-US" altLang="zh-CN" sz="2400" dirty="0" smtClean="0"/>
              <a:t>The</a:t>
            </a:r>
            <a:r>
              <a:rPr kumimoji="1" lang="zh-CN" altLang="en-US" sz="2400" dirty="0" smtClean="0"/>
              <a:t> </a:t>
            </a:r>
            <a:r>
              <a:rPr kumimoji="1" lang="en-US" altLang="zh-CN" sz="2400" dirty="0" smtClean="0"/>
              <a:t>dichotomy</a:t>
            </a:r>
            <a:r>
              <a:rPr kumimoji="1" lang="zh-CN" altLang="en-US" sz="2400" dirty="0" smtClean="0"/>
              <a:t> </a:t>
            </a:r>
            <a:r>
              <a:rPr kumimoji="1" lang="en-US" altLang="zh-CN" sz="2400" dirty="0" smtClean="0"/>
              <a:t>between</a:t>
            </a:r>
            <a:r>
              <a:rPr kumimoji="1" lang="zh-CN" altLang="en-US" sz="2400" dirty="0" smtClean="0"/>
              <a:t> </a:t>
            </a:r>
            <a:r>
              <a:rPr kumimoji="1" lang="en-US" altLang="zh-CN" sz="2400" dirty="0" smtClean="0"/>
              <a:t>theorem</a:t>
            </a:r>
            <a:r>
              <a:rPr kumimoji="1" lang="zh-CN" altLang="en-US" sz="2400" dirty="0" smtClean="0"/>
              <a:t> </a:t>
            </a:r>
            <a:r>
              <a:rPr kumimoji="1" lang="en-US" altLang="zh-CN" sz="2400" dirty="0" smtClean="0"/>
              <a:t>and</a:t>
            </a:r>
            <a:r>
              <a:rPr kumimoji="1" lang="zh-CN" altLang="en-US" sz="2400" dirty="0" smtClean="0"/>
              <a:t> </a:t>
            </a:r>
            <a:r>
              <a:rPr kumimoji="1" lang="en-US" altLang="zh-CN" sz="2400" dirty="0" smtClean="0"/>
              <a:t>problem</a:t>
            </a:r>
            <a:r>
              <a:rPr kumimoji="1" lang="zh-CN" altLang="en-US" sz="2400" dirty="0" smtClean="0"/>
              <a:t> </a:t>
            </a:r>
            <a:r>
              <a:rPr kumimoji="1" lang="en-US" altLang="zh-CN" sz="2400" dirty="0" smtClean="0"/>
              <a:t>in</a:t>
            </a:r>
            <a:r>
              <a:rPr kumimoji="1" lang="zh-CN" altLang="en-US" sz="2400" dirty="0" smtClean="0"/>
              <a:t> </a:t>
            </a:r>
            <a:r>
              <a:rPr kumimoji="1" lang="en-US" altLang="zh-CN" sz="2400" dirty="0" smtClean="0"/>
              <a:t>the</a:t>
            </a:r>
            <a:r>
              <a:rPr kumimoji="1" lang="zh-CN" altLang="en-US" sz="2400" dirty="0" smtClean="0"/>
              <a:t> </a:t>
            </a:r>
            <a:r>
              <a:rPr kumimoji="1" lang="en-US" altLang="zh-CN" sz="2400" i="1" dirty="0" smtClean="0"/>
              <a:t>Elements</a:t>
            </a:r>
            <a:r>
              <a:rPr kumimoji="1" lang="zh-CN" altLang="en-US" sz="2400" dirty="0" smtClean="0"/>
              <a:t> </a:t>
            </a:r>
            <a:r>
              <a:rPr kumimoji="1" lang="en-US" altLang="zh-CN" sz="2400" dirty="0" smtClean="0"/>
              <a:t>of</a:t>
            </a:r>
            <a:r>
              <a:rPr kumimoji="1" lang="zh-CN" altLang="en-US" sz="2400" dirty="0" smtClean="0"/>
              <a:t> </a:t>
            </a:r>
            <a:r>
              <a:rPr kumimoji="1" lang="en-US" altLang="zh-CN" sz="2400" dirty="0" smtClean="0"/>
              <a:t>Euclid</a:t>
            </a:r>
            <a:endParaRPr kumimoji="1" lang="zh-CN" altLang="en-US" sz="24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341792"/>
            <a:ext cx="7042407" cy="4751504"/>
          </a:xfrm>
        </p:spPr>
      </p:pic>
    </p:spTree>
    <p:extLst>
      <p:ext uri="{BB962C8B-B14F-4D97-AF65-F5344CB8AC3E}">
        <p14:creationId xmlns:p14="http://schemas.microsoft.com/office/powerpoint/2010/main" val="40653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685800"/>
            <a:ext cx="7200900" cy="870992"/>
          </a:xfrm>
        </p:spPr>
        <p:txBody>
          <a:bodyPr>
            <a:noAutofit/>
          </a:bodyPr>
          <a:lstStyle/>
          <a:p>
            <a:r>
              <a:rPr kumimoji="1" lang="en-US" altLang="zh-CN" sz="3200" dirty="0" smtClean="0"/>
              <a:t>The</a:t>
            </a:r>
            <a:r>
              <a:rPr kumimoji="1" lang="zh-CN" altLang="en-US" sz="3200" dirty="0" smtClean="0"/>
              <a:t> </a:t>
            </a:r>
            <a:r>
              <a:rPr kumimoji="1" lang="en-US" altLang="zh-CN" sz="3200" dirty="0" smtClean="0"/>
              <a:t>dichotomy</a:t>
            </a:r>
            <a:r>
              <a:rPr kumimoji="1" lang="zh-CN" altLang="en-US" sz="3200" dirty="0" smtClean="0"/>
              <a:t> </a:t>
            </a:r>
            <a:r>
              <a:rPr kumimoji="1" lang="en-US" altLang="zh-CN" sz="3200" dirty="0" smtClean="0"/>
              <a:t>between</a:t>
            </a:r>
            <a:r>
              <a:rPr kumimoji="1" lang="zh-CN" altLang="en-US" sz="3200" dirty="0" smtClean="0"/>
              <a:t> </a:t>
            </a:r>
            <a:r>
              <a:rPr kumimoji="1" lang="en-US" altLang="zh-CN" sz="3200" dirty="0" smtClean="0"/>
              <a:t>theorem</a:t>
            </a:r>
            <a:r>
              <a:rPr kumimoji="1" lang="zh-CN" altLang="en-US" sz="3200" dirty="0" smtClean="0"/>
              <a:t> </a:t>
            </a:r>
            <a:r>
              <a:rPr kumimoji="1" lang="en-US" altLang="zh-CN" sz="3200" dirty="0" smtClean="0"/>
              <a:t>and</a:t>
            </a:r>
            <a:r>
              <a:rPr kumimoji="1" lang="zh-CN" altLang="en-US" sz="3200" dirty="0" smtClean="0"/>
              <a:t> </a:t>
            </a:r>
            <a:r>
              <a:rPr kumimoji="1" lang="en-US" altLang="zh-CN" sz="3200" dirty="0" smtClean="0"/>
              <a:t>problem</a:t>
            </a:r>
            <a:r>
              <a:rPr kumimoji="1" lang="zh-CN" altLang="en-US" sz="3200" dirty="0" smtClean="0"/>
              <a:t> </a:t>
            </a:r>
            <a:r>
              <a:rPr kumimoji="1" lang="en-US" altLang="zh-CN" sz="3200" dirty="0" smtClean="0"/>
              <a:t>in</a:t>
            </a:r>
            <a:r>
              <a:rPr kumimoji="1" lang="zh-CN" altLang="en-US" sz="3200" dirty="0" smtClean="0"/>
              <a:t> </a:t>
            </a:r>
            <a:r>
              <a:rPr kumimoji="1" lang="en-US" altLang="zh-CN" sz="3200" dirty="0" smtClean="0"/>
              <a:t>the</a:t>
            </a:r>
            <a:r>
              <a:rPr kumimoji="1" lang="zh-CN" altLang="en-US" sz="3200" dirty="0" smtClean="0"/>
              <a:t> </a:t>
            </a:r>
            <a:r>
              <a:rPr kumimoji="1" lang="en-US" altLang="zh-CN" sz="3200" i="1" dirty="0" smtClean="0"/>
              <a:t>Elements</a:t>
            </a:r>
            <a:r>
              <a:rPr kumimoji="1" lang="zh-CN" altLang="en-US" sz="3200" dirty="0" smtClean="0"/>
              <a:t> </a:t>
            </a:r>
            <a:r>
              <a:rPr kumimoji="1" lang="en-US" altLang="zh-CN" sz="3200" dirty="0" smtClean="0"/>
              <a:t>of</a:t>
            </a:r>
            <a:r>
              <a:rPr kumimoji="1" lang="zh-CN" altLang="en-US" sz="3200" dirty="0" smtClean="0"/>
              <a:t> </a:t>
            </a:r>
            <a:r>
              <a:rPr kumimoji="1" lang="en-US" altLang="zh-CN" sz="3200" dirty="0" smtClean="0"/>
              <a:t>Euclid</a:t>
            </a:r>
            <a:endParaRPr kumimoji="1" lang="zh-CN" altLang="en-US" sz="32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2670516"/>
            <a:ext cx="7200900" cy="2083705"/>
          </a:xfrm>
        </p:spPr>
      </p:pic>
    </p:spTree>
    <p:extLst>
      <p:ext uri="{BB962C8B-B14F-4D97-AF65-F5344CB8AC3E}">
        <p14:creationId xmlns:p14="http://schemas.microsoft.com/office/powerpoint/2010/main" val="389388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798984"/>
          </a:xfrm>
        </p:spPr>
        <p:txBody>
          <a:bodyPr>
            <a:normAutofit fontScale="90000"/>
          </a:bodyPr>
          <a:lstStyle/>
          <a:p>
            <a:r>
              <a:rPr lang="zh-CN" altLang="en-US" sz="3200" dirty="0" smtClean="0"/>
              <a:t>欧几里得</a:t>
            </a:r>
            <a:r>
              <a:rPr lang="en-US" altLang="zh-CN" sz="3200" dirty="0" smtClean="0"/>
              <a:t>《Data》</a:t>
            </a:r>
            <a:r>
              <a:rPr lang="en-US" altLang="zh-CN" sz="3200" dirty="0"/>
              <a:t/>
            </a:r>
            <a:br>
              <a:rPr lang="en-US" altLang="zh-CN" sz="3200" dirty="0"/>
            </a:br>
            <a:endParaRPr lang="en-US" sz="3200" dirty="0"/>
          </a:p>
        </p:txBody>
      </p:sp>
      <p:sp>
        <p:nvSpPr>
          <p:cNvPr id="3" name="Espace réservé du contenu 2"/>
          <p:cNvSpPr>
            <a:spLocks noGrp="1"/>
          </p:cNvSpPr>
          <p:nvPr>
            <p:ph idx="1"/>
          </p:nvPr>
        </p:nvSpPr>
        <p:spPr>
          <a:xfrm>
            <a:off x="1028700" y="1916832"/>
            <a:ext cx="7200900" cy="3950568"/>
          </a:xfrm>
        </p:spPr>
        <p:txBody>
          <a:bodyPr>
            <a:normAutofit fontScale="92500" lnSpcReduction="20000"/>
          </a:bodyPr>
          <a:lstStyle/>
          <a:p>
            <a:r>
              <a:rPr lang="en-US" altLang="zh-CN" sz="2400" dirty="0" smtClean="0"/>
              <a:t>“</a:t>
            </a:r>
            <a:r>
              <a:rPr lang="zh-CN" altLang="en-US" sz="2400" dirty="0" smtClean="0"/>
              <a:t>分析领域</a:t>
            </a:r>
            <a:r>
              <a:rPr lang="en-US" altLang="zh-CN" sz="2400" dirty="0" smtClean="0"/>
              <a:t>”</a:t>
            </a:r>
            <a:r>
              <a:rPr lang="zh-CN" altLang="en-US" sz="2400" dirty="0" smtClean="0"/>
              <a:t>作品之首（根据</a:t>
            </a:r>
            <a:r>
              <a:rPr lang="en-US" altLang="zh-CN" sz="2400" dirty="0" smtClean="0"/>
              <a:t>Pappus</a:t>
            </a:r>
            <a:r>
              <a:rPr lang="zh-CN" altLang="en-US" sz="2400" dirty="0" smtClean="0"/>
              <a:t>）</a:t>
            </a:r>
            <a:endParaRPr lang="en-US" sz="2400" i="1" dirty="0" smtClean="0"/>
          </a:p>
          <a:p>
            <a:r>
              <a:rPr lang="zh-CN" altLang="en-US" sz="2400" dirty="0" smtClean="0"/>
              <a:t>欧几里得仅有的两部存世作品之一</a:t>
            </a:r>
            <a:endParaRPr lang="en-US" altLang="zh-CN" sz="2400" dirty="0" smtClean="0"/>
          </a:p>
          <a:p>
            <a:r>
              <a:rPr lang="zh-CN" altLang="en-US" sz="2400" dirty="0" smtClean="0"/>
              <a:t>若干定义加略多于</a:t>
            </a:r>
            <a:r>
              <a:rPr lang="en-US" altLang="zh-CN" sz="2400" dirty="0" smtClean="0"/>
              <a:t>100</a:t>
            </a:r>
            <a:r>
              <a:rPr lang="zh-CN" altLang="en-US" sz="2400" dirty="0" smtClean="0"/>
              <a:t>个命题</a:t>
            </a:r>
            <a:endParaRPr lang="en-US" altLang="zh-CN" sz="2400" dirty="0" smtClean="0"/>
          </a:p>
          <a:p>
            <a:r>
              <a:rPr lang="zh-CN" altLang="en-US" sz="2400" dirty="0" smtClean="0"/>
              <a:t>对</a:t>
            </a:r>
            <a:r>
              <a:rPr lang="en-US" altLang="zh-CN" sz="2400" dirty="0" smtClean="0"/>
              <a:t>《Data》</a:t>
            </a:r>
            <a:r>
              <a:rPr lang="zh-CN" altLang="en-US" sz="2400" dirty="0" smtClean="0"/>
              <a:t>的争议</a:t>
            </a:r>
            <a:endParaRPr lang="en-US" altLang="zh-CN" sz="2400" dirty="0" smtClean="0"/>
          </a:p>
          <a:p>
            <a:pPr lvl="1"/>
            <a:r>
              <a:rPr lang="zh-CN" altLang="en-US" sz="2400" dirty="0" smtClean="0"/>
              <a:t>“简单的几何练习”</a:t>
            </a:r>
            <a:endParaRPr lang="en-US" altLang="zh-CN" sz="2400" dirty="0"/>
          </a:p>
          <a:p>
            <a:pPr lvl="1"/>
            <a:r>
              <a:rPr lang="zh-CN" altLang="en-US" sz="2400" dirty="0" smtClean="0"/>
              <a:t>“蕴藏着古希腊数学研究的真正方法”</a:t>
            </a:r>
            <a:endParaRPr lang="en-US" altLang="zh-CN" sz="2400" dirty="0" smtClean="0"/>
          </a:p>
          <a:p>
            <a:r>
              <a:rPr lang="zh-CN" altLang="en-US" sz="2400" dirty="0" smtClean="0"/>
              <a:t>希腊文</a:t>
            </a:r>
            <a:r>
              <a:rPr lang="en-US" altLang="zh-CN" sz="2400" dirty="0" smtClean="0"/>
              <a:t>Dedomena/</a:t>
            </a:r>
            <a:r>
              <a:rPr lang="en-US" altLang="zh-CN" sz="2400" dirty="0" err="1" smtClean="0"/>
              <a:t>dothen</a:t>
            </a:r>
            <a:endParaRPr lang="en-US" altLang="zh-CN" sz="2400" dirty="0" smtClean="0"/>
          </a:p>
          <a:p>
            <a:pPr lvl="1"/>
            <a:r>
              <a:rPr lang="zh-CN" altLang="en-US" sz="2400" dirty="0" smtClean="0"/>
              <a:t>拉丁文</a:t>
            </a:r>
            <a:r>
              <a:rPr lang="en-US" altLang="zh-CN" sz="2400" dirty="0" smtClean="0"/>
              <a:t>data</a:t>
            </a:r>
            <a:endParaRPr lang="en-US" altLang="zh-CN" sz="2400" dirty="0"/>
          </a:p>
          <a:p>
            <a:pPr lvl="1"/>
            <a:r>
              <a:rPr lang="zh-CN" altLang="en-US" sz="2400" dirty="0" smtClean="0"/>
              <a:t>英文</a:t>
            </a:r>
            <a:r>
              <a:rPr lang="en-US" altLang="zh-CN" sz="2400" dirty="0" smtClean="0"/>
              <a:t>given</a:t>
            </a:r>
          </a:p>
          <a:p>
            <a:pPr lvl="1"/>
            <a:r>
              <a:rPr lang="zh-CN" altLang="en-US" sz="2400" dirty="0" smtClean="0"/>
              <a:t>中文 </a:t>
            </a:r>
            <a:r>
              <a:rPr lang="en-US" altLang="zh-CN" sz="2400" dirty="0" smtClean="0"/>
              <a:t>--</a:t>
            </a:r>
            <a:r>
              <a:rPr lang="zh-CN" altLang="en-US" sz="2400" dirty="0" smtClean="0"/>
              <a:t> ”给定“？</a:t>
            </a:r>
          </a:p>
        </p:txBody>
      </p:sp>
    </p:spTree>
    <p:extLst>
      <p:ext uri="{BB962C8B-B14F-4D97-AF65-F5344CB8AC3E}">
        <p14:creationId xmlns:p14="http://schemas.microsoft.com/office/powerpoint/2010/main" val="3335268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633184" y="2519944"/>
            <a:ext cx="975360" cy="1353312"/>
          </a:xfrm>
          <a:prstGeom prst="rect">
            <a:avLst/>
          </a:prstGeom>
        </p:spPr>
      </p:pic>
      <p:sp>
        <p:nvSpPr>
          <p:cNvPr id="2" name="Titre 1"/>
          <p:cNvSpPr>
            <a:spLocks noGrp="1"/>
          </p:cNvSpPr>
          <p:nvPr>
            <p:ph type="title"/>
          </p:nvPr>
        </p:nvSpPr>
        <p:spPr>
          <a:xfrm>
            <a:off x="1028700" y="685800"/>
            <a:ext cx="7200900" cy="1087016"/>
          </a:xfrm>
        </p:spPr>
        <p:txBody>
          <a:bodyPr>
            <a:normAutofit/>
          </a:bodyPr>
          <a:lstStyle/>
          <a:p>
            <a:r>
              <a:rPr lang="zh-CN" altLang="en-US" sz="3200" dirty="0" smtClean="0"/>
              <a:t>欧几里得</a:t>
            </a:r>
            <a:r>
              <a:rPr lang="en-US" altLang="zh-CN" sz="3200" dirty="0" smtClean="0"/>
              <a:t>《Data》</a:t>
            </a:r>
            <a:r>
              <a:rPr lang="zh-CN" altLang="en-US" sz="3200" dirty="0" smtClean="0"/>
              <a:t>第</a:t>
            </a:r>
            <a:r>
              <a:rPr lang="en-US" altLang="zh-CN" sz="3200" dirty="0" smtClean="0"/>
              <a:t>90</a:t>
            </a:r>
            <a:r>
              <a:rPr lang="zh-CN" altLang="en-US" sz="3200" dirty="0" smtClean="0"/>
              <a:t>命题</a:t>
            </a:r>
            <a:endParaRPr lang="en-US" sz="3200" dirty="0"/>
          </a:p>
        </p:txBody>
      </p:sp>
      <p:sp>
        <p:nvSpPr>
          <p:cNvPr id="3" name="Espace réservé du contenu 2"/>
          <p:cNvSpPr>
            <a:spLocks noGrp="1"/>
          </p:cNvSpPr>
          <p:nvPr>
            <p:ph idx="1"/>
          </p:nvPr>
        </p:nvSpPr>
        <p:spPr>
          <a:xfrm>
            <a:off x="1028700" y="1772816"/>
            <a:ext cx="7200900" cy="4094584"/>
          </a:xfrm>
        </p:spPr>
        <p:txBody>
          <a:bodyPr>
            <a:normAutofit fontScale="92500" lnSpcReduction="20000"/>
          </a:bodyPr>
          <a:lstStyle/>
          <a:p>
            <a:pPr marL="0" indent="0">
              <a:buNone/>
            </a:pPr>
            <a:r>
              <a:rPr lang="en-US" i="1" dirty="0" smtClean="0"/>
              <a:t>Dt.90 : If </a:t>
            </a:r>
            <a:r>
              <a:rPr lang="en-US" i="1" dirty="0"/>
              <a:t>from a given point a straight line be drawn tangent to a circle given in position, the straight line drawn will be </a:t>
            </a:r>
            <a:r>
              <a:rPr lang="en-US" i="1" dirty="0">
                <a:solidFill>
                  <a:srgbClr val="FF0000"/>
                </a:solidFill>
              </a:rPr>
              <a:t>given </a:t>
            </a:r>
            <a:r>
              <a:rPr lang="en-US" i="1" u="sng" dirty="0"/>
              <a:t>in position and in magnitude.</a:t>
            </a:r>
            <a:r>
              <a:rPr lang="en-US" u="sng" dirty="0"/>
              <a:t> </a:t>
            </a:r>
            <a:endParaRPr lang="fr-FR" u="sng" dirty="0"/>
          </a:p>
          <a:p>
            <a:pPr marL="0" indent="0">
              <a:buNone/>
            </a:pPr>
            <a:r>
              <a:rPr lang="en-US" dirty="0"/>
              <a:t>For, from the given point </a:t>
            </a:r>
            <a:r>
              <a:rPr lang="en-US" i="1" dirty="0"/>
              <a:t>C</a:t>
            </a:r>
            <a:r>
              <a:rPr lang="en-US" dirty="0"/>
              <a:t> let the straight line </a:t>
            </a:r>
            <a:r>
              <a:rPr lang="en-US" i="1" dirty="0"/>
              <a:t>CA</a:t>
            </a:r>
            <a:r>
              <a:rPr lang="en-US" dirty="0"/>
              <a:t> </a:t>
            </a:r>
            <a:r>
              <a:rPr lang="zh-CN" altLang="en-US" dirty="0" smtClean="0"/>
              <a:t/>
            </a:r>
            <a:br>
              <a:rPr lang="zh-CN" altLang="en-US" dirty="0" smtClean="0"/>
            </a:br>
            <a:r>
              <a:rPr lang="en-US" dirty="0" smtClean="0"/>
              <a:t>have </a:t>
            </a:r>
            <a:r>
              <a:rPr lang="en-US" dirty="0"/>
              <a:t>been drawn tangent to the circle </a:t>
            </a:r>
            <a:r>
              <a:rPr lang="en-US" i="1" dirty="0"/>
              <a:t>AB</a:t>
            </a:r>
            <a:r>
              <a:rPr lang="en-US" dirty="0"/>
              <a:t> given in </a:t>
            </a:r>
            <a:r>
              <a:rPr lang="zh-CN" altLang="en-US" dirty="0" smtClean="0"/>
              <a:t/>
            </a:r>
            <a:br>
              <a:rPr lang="zh-CN" altLang="en-US" dirty="0" smtClean="0"/>
            </a:br>
            <a:r>
              <a:rPr lang="en-US" dirty="0" smtClean="0"/>
              <a:t>position </a:t>
            </a:r>
            <a:r>
              <a:rPr lang="en-US" dirty="0"/>
              <a:t>[III. 17]; I say that the straight line </a:t>
            </a:r>
            <a:r>
              <a:rPr lang="en-US" i="1" dirty="0"/>
              <a:t>CA </a:t>
            </a:r>
            <a:r>
              <a:rPr lang="en-US" dirty="0"/>
              <a:t>is </a:t>
            </a:r>
            <a:r>
              <a:rPr lang="zh-CN" altLang="en-US" dirty="0" smtClean="0"/>
              <a:t/>
            </a:r>
            <a:br>
              <a:rPr lang="zh-CN" altLang="en-US" dirty="0" smtClean="0"/>
            </a:br>
            <a:r>
              <a:rPr lang="en-US" dirty="0" smtClean="0"/>
              <a:t>given </a:t>
            </a:r>
            <a:r>
              <a:rPr lang="en-US" dirty="0"/>
              <a:t>in position and in magnitude.</a:t>
            </a:r>
            <a:endParaRPr lang="fr-FR" dirty="0"/>
          </a:p>
          <a:p>
            <a:pPr marL="0" indent="0">
              <a:buNone/>
            </a:pPr>
            <a:r>
              <a:rPr lang="en-US" dirty="0"/>
              <a:t>For, let the centre </a:t>
            </a:r>
            <a:r>
              <a:rPr lang="en-US" i="1" dirty="0"/>
              <a:t>D</a:t>
            </a:r>
            <a:r>
              <a:rPr lang="en-US" dirty="0"/>
              <a:t> of the circle have been taken, </a:t>
            </a:r>
            <a:r>
              <a:rPr lang="zh-CN" altLang="en-US" dirty="0" smtClean="0"/>
              <a:t/>
            </a:r>
            <a:br>
              <a:rPr lang="zh-CN" altLang="en-US" dirty="0" smtClean="0"/>
            </a:br>
            <a:r>
              <a:rPr lang="en-US" dirty="0" smtClean="0"/>
              <a:t>and </a:t>
            </a:r>
            <a:r>
              <a:rPr lang="en-US" dirty="0"/>
              <a:t>let </a:t>
            </a:r>
            <a:r>
              <a:rPr lang="en-US" i="1" dirty="0"/>
              <a:t>DA, DC </a:t>
            </a:r>
            <a:r>
              <a:rPr lang="en-US" dirty="0"/>
              <a:t>have been joined. Since each of </a:t>
            </a:r>
            <a:r>
              <a:rPr lang="en-US" i="1" dirty="0"/>
              <a:t>D, C </a:t>
            </a:r>
            <a:r>
              <a:rPr lang="en-US" dirty="0"/>
              <a:t>is given, therefore [the line] </a:t>
            </a:r>
            <a:r>
              <a:rPr lang="en-US" i="1" dirty="0"/>
              <a:t>DC</a:t>
            </a:r>
            <a:r>
              <a:rPr lang="en-US" dirty="0"/>
              <a:t> is given [Dt 26]. </a:t>
            </a:r>
            <a:r>
              <a:rPr lang="en-US" dirty="0" smtClean="0"/>
              <a:t>And </a:t>
            </a:r>
            <a:r>
              <a:rPr lang="en-US" i="1" dirty="0" smtClean="0"/>
              <a:t>DAC</a:t>
            </a:r>
            <a:r>
              <a:rPr lang="en-US" dirty="0" smtClean="0"/>
              <a:t> is </a:t>
            </a:r>
            <a:r>
              <a:rPr lang="en-US" dirty="0"/>
              <a:t>right [III. 18]; therefore the semicircle described on </a:t>
            </a:r>
            <a:r>
              <a:rPr lang="en-US" i="1" dirty="0"/>
              <a:t>DC</a:t>
            </a:r>
            <a:r>
              <a:rPr lang="en-US" dirty="0"/>
              <a:t> will </a:t>
            </a:r>
            <a:r>
              <a:rPr lang="en-US" dirty="0" smtClean="0"/>
              <a:t>pass </a:t>
            </a:r>
            <a:r>
              <a:rPr lang="en-US" dirty="0"/>
              <a:t>through A [III. 31] </a:t>
            </a:r>
            <a:endParaRPr lang="fr-FR" dirty="0"/>
          </a:p>
          <a:p>
            <a:pPr marL="0" indent="0">
              <a:buNone/>
            </a:pPr>
            <a:r>
              <a:rPr lang="en-US" dirty="0"/>
              <a:t>Let it have passed, and let it be the [semicircle] </a:t>
            </a:r>
            <a:r>
              <a:rPr lang="en-US" i="1" dirty="0"/>
              <a:t>DAC</a:t>
            </a:r>
            <a:r>
              <a:rPr lang="en-US" dirty="0"/>
              <a:t>; then </a:t>
            </a:r>
            <a:r>
              <a:rPr lang="en-US" i="1" dirty="0"/>
              <a:t>DAC</a:t>
            </a:r>
            <a:r>
              <a:rPr lang="en-US" dirty="0"/>
              <a:t> is given in position [Def. 8]. And the circle </a:t>
            </a:r>
            <a:r>
              <a:rPr lang="en-US" i="1" dirty="0"/>
              <a:t>AB</a:t>
            </a:r>
            <a:r>
              <a:rPr lang="en-US" dirty="0"/>
              <a:t> is also given in position; therefore the [point] </a:t>
            </a:r>
            <a:r>
              <a:rPr lang="en-US" i="1" dirty="0"/>
              <a:t>A</a:t>
            </a:r>
            <a:r>
              <a:rPr lang="en-US" dirty="0"/>
              <a:t> is given [Dt 25]. </a:t>
            </a:r>
            <a:r>
              <a:rPr lang="en-US" dirty="0">
                <a:solidFill>
                  <a:srgbClr val="FF0000"/>
                </a:solidFill>
              </a:rPr>
              <a:t>But </a:t>
            </a:r>
            <a:r>
              <a:rPr lang="en-US" i="1" dirty="0">
                <a:solidFill>
                  <a:srgbClr val="FF0000"/>
                </a:solidFill>
              </a:rPr>
              <a:t>C</a:t>
            </a:r>
            <a:r>
              <a:rPr lang="en-US" dirty="0">
                <a:solidFill>
                  <a:srgbClr val="FF0000"/>
                </a:solidFill>
              </a:rPr>
              <a:t> is also given; therefore </a:t>
            </a:r>
            <a:r>
              <a:rPr lang="en-US" i="1" dirty="0">
                <a:solidFill>
                  <a:srgbClr val="FF0000"/>
                </a:solidFill>
              </a:rPr>
              <a:t>AC</a:t>
            </a:r>
            <a:r>
              <a:rPr lang="en-US" dirty="0">
                <a:solidFill>
                  <a:srgbClr val="FF0000"/>
                </a:solidFill>
              </a:rPr>
              <a:t> is given</a:t>
            </a:r>
            <a:r>
              <a:rPr lang="en-US" dirty="0"/>
              <a:t> </a:t>
            </a:r>
            <a:r>
              <a:rPr lang="en-US" u="sng" dirty="0"/>
              <a:t>in position and in magnitude </a:t>
            </a:r>
            <a:r>
              <a:rPr lang="en-US" dirty="0"/>
              <a:t>[Dt 26]. </a:t>
            </a:r>
            <a:endParaRPr lang="fr-FR" dirty="0"/>
          </a:p>
          <a:p>
            <a:endParaRPr lang="fr-FR" dirty="0"/>
          </a:p>
        </p:txBody>
      </p:sp>
    </p:spTree>
    <p:extLst>
      <p:ext uri="{BB962C8B-B14F-4D97-AF65-F5344CB8AC3E}">
        <p14:creationId xmlns:p14="http://schemas.microsoft.com/office/powerpoint/2010/main" val="744556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15" y="980728"/>
            <a:ext cx="9102885" cy="4019941"/>
          </a:xfrm>
        </p:spPr>
      </p:pic>
    </p:spTree>
    <p:extLst>
      <p:ext uri="{BB962C8B-B14F-4D97-AF65-F5344CB8AC3E}">
        <p14:creationId xmlns:p14="http://schemas.microsoft.com/office/powerpoint/2010/main" val="16504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1015008"/>
          </a:xfrm>
        </p:spPr>
        <p:txBody>
          <a:bodyPr>
            <a:normAutofit/>
          </a:bodyPr>
          <a:lstStyle/>
          <a:p>
            <a:r>
              <a:rPr lang="en-US" altLang="zh-CN" sz="3200" dirty="0" smtClean="0"/>
              <a:t>《Data》</a:t>
            </a:r>
            <a:r>
              <a:rPr lang="zh-CN" altLang="en-US" sz="3200" dirty="0" smtClean="0"/>
              <a:t>的命题是什么？</a:t>
            </a:r>
            <a:r>
              <a:rPr lang="en-US" altLang="zh-CN" sz="3200" dirty="0" smtClean="0"/>
              <a:t/>
            </a:r>
            <a:br>
              <a:rPr lang="en-US" altLang="zh-CN" sz="3200" dirty="0" smtClean="0"/>
            </a:br>
            <a:r>
              <a:rPr lang="zh-CN" altLang="en-US" sz="3200" dirty="0" smtClean="0"/>
              <a:t>希思如是说</a:t>
            </a:r>
            <a:endParaRPr lang="fr-FR" sz="3200" dirty="0"/>
          </a:p>
        </p:txBody>
      </p:sp>
      <p:sp>
        <p:nvSpPr>
          <p:cNvPr id="3" name="Espace réservé du contenu 2"/>
          <p:cNvSpPr>
            <a:spLocks noGrp="1"/>
          </p:cNvSpPr>
          <p:nvPr>
            <p:ph idx="1"/>
          </p:nvPr>
        </p:nvSpPr>
        <p:spPr>
          <a:xfrm>
            <a:off x="1028700" y="1844824"/>
            <a:ext cx="7200900" cy="4022576"/>
          </a:xfrm>
        </p:spPr>
        <p:txBody>
          <a:bodyPr>
            <a:normAutofit/>
          </a:bodyPr>
          <a:lstStyle/>
          <a:p>
            <a:r>
              <a:rPr lang="en-US" altLang="zh-CN" dirty="0"/>
              <a:t>… </a:t>
            </a:r>
            <a:r>
              <a:rPr lang="en-GB" altLang="zh-CN" dirty="0"/>
              <a:t>It is to be observed that this form of proposition does not actually determine the thing or relation which is shown to be given, but merely proves that it can be determined when once the facts stated in the hypothesis are known; if the proposition stated that a certain thing is so and so, e.g. that a certain straight line in the figure is of a certain length, it would be a theorem ; if it directed us to find the thing instead of proving that it is 'given', it would be a problem; hence many propositions of the form of the </a:t>
            </a:r>
            <a:r>
              <a:rPr lang="en-GB" altLang="zh-CN" i="1" dirty="0"/>
              <a:t>Data</a:t>
            </a:r>
            <a:r>
              <a:rPr lang="en-GB" altLang="zh-CN" dirty="0"/>
              <a:t> could alternatively be stated in the form of theorems or problems.</a:t>
            </a:r>
            <a:r>
              <a:rPr lang="en-US" altLang="zh-CN" dirty="0"/>
              <a:t> </a:t>
            </a:r>
            <a:endParaRPr lang="zh-CN" altLang="zh-CN" dirty="0"/>
          </a:p>
          <a:p>
            <a:r>
              <a:rPr lang="en-GB" altLang="zh-CN" dirty="0"/>
              <a:t>We should naturally expect much of the subject-matter of the </a:t>
            </a:r>
            <a:r>
              <a:rPr lang="en-GB" altLang="zh-CN" i="1" dirty="0"/>
              <a:t>Elements</a:t>
            </a:r>
            <a:r>
              <a:rPr lang="en-GB" altLang="zh-CN" dirty="0"/>
              <a:t> to appear again in the </a:t>
            </a:r>
            <a:r>
              <a:rPr lang="en-GB" altLang="zh-CN" i="1" dirty="0"/>
              <a:t>Data</a:t>
            </a:r>
            <a:r>
              <a:rPr lang="en-GB" altLang="zh-CN" dirty="0"/>
              <a:t> under the different aspect proper to that book; and this proves to be the case</a:t>
            </a:r>
            <a:r>
              <a:rPr lang="en-US" altLang="zh-CN" dirty="0"/>
              <a:t> …</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726976"/>
          </a:xfrm>
        </p:spPr>
        <p:txBody>
          <a:bodyPr>
            <a:normAutofit/>
          </a:bodyPr>
          <a:lstStyle/>
          <a:p>
            <a:r>
              <a:rPr lang="zh-CN" altLang="en-US" sz="3200" dirty="0" smtClean="0"/>
              <a:t>报告提纲</a:t>
            </a:r>
            <a:endParaRPr lang="en-US" sz="3200" dirty="0"/>
          </a:p>
        </p:txBody>
      </p:sp>
      <p:sp>
        <p:nvSpPr>
          <p:cNvPr id="3" name="Espace réservé du contenu 2"/>
          <p:cNvSpPr>
            <a:spLocks noGrp="1"/>
          </p:cNvSpPr>
          <p:nvPr>
            <p:ph idx="1"/>
          </p:nvPr>
        </p:nvSpPr>
        <p:spPr>
          <a:xfrm>
            <a:off x="1028700" y="1412776"/>
            <a:ext cx="7575748" cy="4454624"/>
          </a:xfrm>
        </p:spPr>
        <p:txBody>
          <a:bodyPr/>
          <a:lstStyle/>
          <a:p>
            <a:r>
              <a:rPr lang="zh-CN" altLang="en-US" dirty="0" smtClean="0"/>
              <a:t>绪言</a:t>
            </a:r>
            <a:r>
              <a:rPr lang="en-US" altLang="zh-CN" dirty="0" smtClean="0"/>
              <a:t>—</a:t>
            </a:r>
            <a:r>
              <a:rPr lang="zh-CN" altLang="en-US" dirty="0" smtClean="0"/>
              <a:t>古希腊数学史</a:t>
            </a:r>
            <a:endParaRPr lang="en-US" altLang="zh-CN" dirty="0"/>
          </a:p>
          <a:p>
            <a:r>
              <a:rPr lang="en-US" altLang="zh-CN" dirty="0" smtClean="0"/>
              <a:t>Pappus</a:t>
            </a:r>
            <a:r>
              <a:rPr lang="zh-CN" altLang="en-US" dirty="0" smtClean="0"/>
              <a:t>对古希腊数学中的分析</a:t>
            </a:r>
            <a:r>
              <a:rPr lang="en-US" altLang="zh-CN" dirty="0" smtClean="0"/>
              <a:t>-</a:t>
            </a:r>
            <a:r>
              <a:rPr lang="zh-CN" altLang="en-US" dirty="0" smtClean="0"/>
              <a:t>综合方法的描述</a:t>
            </a:r>
            <a:endParaRPr lang="en-US" altLang="zh-CN" dirty="0" smtClean="0"/>
          </a:p>
          <a:p>
            <a:r>
              <a:rPr lang="zh-CN" altLang="en-US" dirty="0" smtClean="0"/>
              <a:t>前人关于关于</a:t>
            </a:r>
            <a:r>
              <a:rPr lang="en-US" altLang="zh-CN" dirty="0" err="1" smtClean="0"/>
              <a:t>pappus</a:t>
            </a:r>
            <a:r>
              <a:rPr lang="zh-CN" altLang="en-US" dirty="0" smtClean="0"/>
              <a:t>描述文字的争论</a:t>
            </a:r>
            <a:endParaRPr lang="en-US" altLang="zh-CN" dirty="0" smtClean="0"/>
          </a:p>
          <a:p>
            <a:r>
              <a:rPr lang="zh-CN" altLang="en-US" dirty="0"/>
              <a:t>欧几里</a:t>
            </a:r>
            <a:r>
              <a:rPr lang="zh-CN" altLang="en-US" dirty="0" smtClean="0"/>
              <a:t>得</a:t>
            </a:r>
            <a:r>
              <a:rPr lang="en-US" altLang="zh-CN" dirty="0" smtClean="0"/>
              <a:t>《</a:t>
            </a:r>
            <a:r>
              <a:rPr lang="zh-CN" altLang="en-US" dirty="0" smtClean="0"/>
              <a:t>原本</a:t>
            </a:r>
            <a:r>
              <a:rPr lang="en-US" altLang="zh-CN" dirty="0" smtClean="0"/>
              <a:t>》</a:t>
            </a:r>
            <a:r>
              <a:rPr lang="zh-CN" altLang="en-US" dirty="0" smtClean="0"/>
              <a:t>命题的结构及定理与问题的两分</a:t>
            </a:r>
            <a:endParaRPr lang="en-US" altLang="zh-CN" dirty="0" smtClean="0"/>
          </a:p>
          <a:p>
            <a:r>
              <a:rPr lang="zh-CN" altLang="en-US" dirty="0" smtClean="0"/>
              <a:t>欧几里得</a:t>
            </a:r>
            <a:r>
              <a:rPr lang="en-US" altLang="zh-CN" dirty="0" smtClean="0"/>
              <a:t>《</a:t>
            </a:r>
            <a:r>
              <a:rPr lang="en-US" altLang="zh-CN" i="1" dirty="0" smtClean="0"/>
              <a:t>Data</a:t>
            </a:r>
            <a:r>
              <a:rPr lang="en-US" altLang="zh-CN" dirty="0" smtClean="0"/>
              <a:t>》</a:t>
            </a:r>
            <a:r>
              <a:rPr lang="zh-CN" altLang="en-US" dirty="0" smtClean="0"/>
              <a:t>及其命题的性质</a:t>
            </a:r>
            <a:r>
              <a:rPr lang="en-US" altLang="zh-CN" dirty="0" smtClean="0"/>
              <a:t>—</a:t>
            </a:r>
            <a:r>
              <a:rPr lang="zh-CN" altLang="en-US" dirty="0" smtClean="0"/>
              <a:t>变形与比较</a:t>
            </a:r>
            <a:endParaRPr lang="en-US" dirty="0" smtClean="0"/>
          </a:p>
          <a:p>
            <a:r>
              <a:rPr lang="zh-CN" altLang="en-US" dirty="0" smtClean="0"/>
              <a:t>“</a:t>
            </a:r>
            <a:r>
              <a:rPr lang="en-US" altLang="zh-CN" i="1" dirty="0" smtClean="0"/>
              <a:t>Data – Elements</a:t>
            </a:r>
            <a:r>
              <a:rPr lang="zh-CN" altLang="en-US" i="1" dirty="0" smtClean="0"/>
              <a:t>” </a:t>
            </a:r>
            <a:r>
              <a:rPr lang="zh-CN" altLang="en-US" dirty="0" smtClean="0"/>
              <a:t>：</a:t>
            </a:r>
            <a:r>
              <a:rPr lang="zh-CN" altLang="en-US" dirty="0"/>
              <a:t> </a:t>
            </a:r>
            <a:r>
              <a:rPr lang="zh-CN" altLang="en-US" dirty="0" smtClean="0"/>
              <a:t>“对问题的分析与综合”</a:t>
            </a:r>
            <a:endParaRPr lang="en-US" dirty="0" smtClean="0"/>
          </a:p>
          <a:p>
            <a:r>
              <a:rPr lang="zh-CN" altLang="en-US" dirty="0" smtClean="0"/>
              <a:t>“分析</a:t>
            </a:r>
            <a:r>
              <a:rPr lang="en-US" altLang="zh-CN" dirty="0" smtClean="0"/>
              <a:t>-</a:t>
            </a:r>
            <a:r>
              <a:rPr lang="zh-CN" altLang="en-US" dirty="0" smtClean="0"/>
              <a:t>综合”见于存世古希腊数学问题的命题实例</a:t>
            </a:r>
          </a:p>
          <a:p>
            <a:r>
              <a:rPr lang="zh-CN" altLang="en-US" dirty="0" smtClean="0"/>
              <a:t>结论</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1015008"/>
          </a:xfrm>
        </p:spPr>
        <p:txBody>
          <a:bodyPr>
            <a:noAutofit/>
          </a:bodyPr>
          <a:lstStyle/>
          <a:p>
            <a:r>
              <a:rPr lang="en-US" altLang="zh-CN" sz="2400" i="1" dirty="0" smtClean="0"/>
              <a:t>Data</a:t>
            </a:r>
            <a:r>
              <a:rPr lang="zh-CN" altLang="en-US" sz="2400" dirty="0" smtClean="0"/>
              <a:t>第九十命题，若以</a:t>
            </a:r>
            <a:r>
              <a:rPr lang="en-US" altLang="zh-CN" sz="2400" dirty="0" smtClean="0"/>
              <a:t>《</a:t>
            </a:r>
            <a:r>
              <a:rPr lang="zh-CN" altLang="en-US" sz="2400" dirty="0" smtClean="0"/>
              <a:t>原本</a:t>
            </a:r>
            <a:r>
              <a:rPr lang="en-US" altLang="zh-CN" sz="2400" dirty="0" smtClean="0"/>
              <a:t>》</a:t>
            </a:r>
            <a:r>
              <a:rPr lang="zh-CN" altLang="en-US" sz="2400" dirty="0" smtClean="0"/>
              <a:t>之命题的方式书写</a:t>
            </a:r>
            <a:endParaRPr lang="fr-FR" sz="2400" dirty="0"/>
          </a:p>
        </p:txBody>
      </p:sp>
      <p:sp>
        <p:nvSpPr>
          <p:cNvPr id="3" name="Espace réservé du contenu 2"/>
          <p:cNvSpPr>
            <a:spLocks noGrp="1"/>
          </p:cNvSpPr>
          <p:nvPr>
            <p:ph idx="1"/>
          </p:nvPr>
        </p:nvSpPr>
        <p:spPr>
          <a:xfrm>
            <a:off x="1028700" y="1844824"/>
            <a:ext cx="7200900" cy="4022576"/>
          </a:xfrm>
        </p:spPr>
        <p:txBody>
          <a:bodyPr>
            <a:normAutofit fontScale="92500" lnSpcReduction="20000"/>
          </a:bodyPr>
          <a:lstStyle/>
          <a:p>
            <a:pPr marL="0" indent="0">
              <a:buNone/>
            </a:pPr>
            <a:r>
              <a:rPr lang="en-US" dirty="0" smtClean="0"/>
              <a:t> </a:t>
            </a:r>
            <a:endParaRPr lang="zh-CN" altLang="en-US" dirty="0" smtClean="0"/>
          </a:p>
          <a:p>
            <a:pPr marL="0" indent="0">
              <a:buNone/>
            </a:pPr>
            <a:r>
              <a:rPr lang="en-US" dirty="0" smtClean="0"/>
              <a:t>From </a:t>
            </a:r>
            <a:r>
              <a:rPr lang="en-US" dirty="0"/>
              <a:t>a </a:t>
            </a:r>
            <a:r>
              <a:rPr lang="en-US" b="1" dirty="0"/>
              <a:t>given</a:t>
            </a:r>
            <a:r>
              <a:rPr lang="en-US" dirty="0"/>
              <a:t> point </a:t>
            </a:r>
            <a:r>
              <a:rPr lang="en-US" b="1" dirty="0"/>
              <a:t>to draw</a:t>
            </a:r>
            <a:r>
              <a:rPr lang="en-US" dirty="0"/>
              <a:t> a straight line tangent to a </a:t>
            </a:r>
            <a:r>
              <a:rPr lang="en-US" b="1" dirty="0"/>
              <a:t>given</a:t>
            </a:r>
            <a:r>
              <a:rPr lang="en-US" dirty="0"/>
              <a:t> circle.</a:t>
            </a:r>
            <a:endParaRPr lang="fr-FR" dirty="0"/>
          </a:p>
          <a:p>
            <a:pPr marL="0" indent="0">
              <a:buNone/>
            </a:pPr>
            <a:r>
              <a:rPr lang="en-US" dirty="0"/>
              <a:t>Let </a:t>
            </a:r>
            <a:r>
              <a:rPr lang="en-US" i="1" dirty="0"/>
              <a:t>C</a:t>
            </a:r>
            <a:r>
              <a:rPr lang="en-US" dirty="0"/>
              <a:t> be the given point, and </a:t>
            </a:r>
            <a:r>
              <a:rPr lang="en-US" i="1" dirty="0"/>
              <a:t>BEF</a:t>
            </a:r>
            <a:r>
              <a:rPr lang="en-US" dirty="0"/>
              <a:t> the given circle. </a:t>
            </a:r>
            <a:r>
              <a:rPr lang="en-US" b="1" dirty="0"/>
              <a:t>It is required to draw</a:t>
            </a:r>
            <a:r>
              <a:rPr lang="en-US" dirty="0"/>
              <a:t> a straight line from the point </a:t>
            </a:r>
            <a:r>
              <a:rPr lang="en-US" i="1" dirty="0"/>
              <a:t>C</a:t>
            </a:r>
            <a:r>
              <a:rPr lang="en-US" dirty="0"/>
              <a:t> touching the circle </a:t>
            </a:r>
            <a:r>
              <a:rPr lang="en-US" i="1" dirty="0"/>
              <a:t>BEF</a:t>
            </a:r>
            <a:r>
              <a:rPr lang="en-US" dirty="0"/>
              <a:t>.</a:t>
            </a:r>
            <a:endParaRPr lang="fr-FR" dirty="0"/>
          </a:p>
          <a:p>
            <a:pPr marL="0" indent="0">
              <a:buNone/>
            </a:pPr>
            <a:r>
              <a:rPr lang="en-US" dirty="0"/>
              <a:t>Let the center </a:t>
            </a:r>
            <a:r>
              <a:rPr lang="en-US" i="1" dirty="0"/>
              <a:t>D</a:t>
            </a:r>
            <a:r>
              <a:rPr lang="en-US" dirty="0"/>
              <a:t> of the circle be taken, and let </a:t>
            </a:r>
            <a:r>
              <a:rPr lang="en-US" i="1" dirty="0"/>
              <a:t>DC</a:t>
            </a:r>
            <a:r>
              <a:rPr lang="en-US" dirty="0"/>
              <a:t> be joined. Let the semicircle </a:t>
            </a:r>
            <a:r>
              <a:rPr lang="en-US" i="1" dirty="0"/>
              <a:t>DAC</a:t>
            </a:r>
            <a:r>
              <a:rPr lang="en-US" dirty="0"/>
              <a:t> described on the diameter </a:t>
            </a:r>
            <a:r>
              <a:rPr lang="en-US" i="1" dirty="0"/>
              <a:t>DC</a:t>
            </a:r>
            <a:r>
              <a:rPr lang="en-US" dirty="0"/>
              <a:t>, and let it be cutting with the circle </a:t>
            </a:r>
            <a:r>
              <a:rPr lang="en-US" i="1" dirty="0"/>
              <a:t>BEF</a:t>
            </a:r>
            <a:r>
              <a:rPr lang="en-US" dirty="0"/>
              <a:t> at the point </a:t>
            </a:r>
            <a:r>
              <a:rPr lang="en-US" i="1" dirty="0"/>
              <a:t>A</a:t>
            </a:r>
            <a:r>
              <a:rPr lang="en-US" dirty="0"/>
              <a:t>. Let the straight line </a:t>
            </a:r>
            <a:r>
              <a:rPr lang="en-US" b="1" i="1" dirty="0"/>
              <a:t>AC</a:t>
            </a:r>
            <a:r>
              <a:rPr lang="en-US" b="1" dirty="0"/>
              <a:t> be</a:t>
            </a:r>
            <a:r>
              <a:rPr lang="en-US" dirty="0"/>
              <a:t> </a:t>
            </a:r>
            <a:r>
              <a:rPr lang="en-US" b="1" dirty="0"/>
              <a:t>joined</a:t>
            </a:r>
            <a:r>
              <a:rPr lang="en-US" dirty="0"/>
              <a:t>, and let </a:t>
            </a:r>
            <a:r>
              <a:rPr lang="en-US" i="1" dirty="0"/>
              <a:t>DA</a:t>
            </a:r>
            <a:r>
              <a:rPr lang="en-US" dirty="0"/>
              <a:t> be joined.</a:t>
            </a:r>
            <a:endParaRPr lang="fr-FR" dirty="0"/>
          </a:p>
          <a:p>
            <a:pPr marL="0" indent="0">
              <a:buNone/>
            </a:pPr>
            <a:r>
              <a:rPr lang="en-US" b="1" dirty="0"/>
              <a:t>I say that </a:t>
            </a:r>
            <a:r>
              <a:rPr lang="en-US" b="1" i="1" dirty="0"/>
              <a:t>AC</a:t>
            </a:r>
            <a:r>
              <a:rPr lang="en-US" dirty="0"/>
              <a:t> touches the circle </a:t>
            </a:r>
            <a:r>
              <a:rPr lang="en-US" i="1" dirty="0"/>
              <a:t>EFG</a:t>
            </a:r>
            <a:r>
              <a:rPr lang="en-US" dirty="0"/>
              <a:t>. For, since </a:t>
            </a:r>
            <a:r>
              <a:rPr lang="en-US" i="1" dirty="0"/>
              <a:t>DAC</a:t>
            </a:r>
            <a:r>
              <a:rPr lang="en-US" dirty="0"/>
              <a:t> is the angle in the semicircle, </a:t>
            </a:r>
            <a:r>
              <a:rPr lang="en-US" i="1" dirty="0"/>
              <a:t>DAC</a:t>
            </a:r>
            <a:r>
              <a:rPr lang="en-US" dirty="0"/>
              <a:t> is a right angle. So the straight line </a:t>
            </a:r>
            <a:r>
              <a:rPr lang="en-US" i="1" dirty="0"/>
              <a:t>AC</a:t>
            </a:r>
            <a:r>
              <a:rPr lang="en-US" dirty="0"/>
              <a:t> is drawn at right angles to the diameter of the circle </a:t>
            </a:r>
            <a:r>
              <a:rPr lang="en-US" i="1" dirty="0"/>
              <a:t>BEF</a:t>
            </a:r>
            <a:r>
              <a:rPr lang="en-US" dirty="0"/>
              <a:t> from its end the point </a:t>
            </a:r>
            <a:r>
              <a:rPr lang="en-US" i="1" dirty="0"/>
              <a:t>A</a:t>
            </a:r>
            <a:r>
              <a:rPr lang="en-US" dirty="0"/>
              <a:t>, therefore </a:t>
            </a:r>
            <a:r>
              <a:rPr lang="en-US" i="1" dirty="0"/>
              <a:t>CA</a:t>
            </a:r>
            <a:r>
              <a:rPr lang="en-US" dirty="0"/>
              <a:t> touches the circle </a:t>
            </a:r>
            <a:r>
              <a:rPr lang="en-US" i="1" dirty="0"/>
              <a:t>BEF</a:t>
            </a:r>
            <a:r>
              <a:rPr lang="en-US" dirty="0"/>
              <a:t> at </a:t>
            </a:r>
            <a:r>
              <a:rPr lang="en-US" i="1" dirty="0"/>
              <a:t>A</a:t>
            </a:r>
            <a:r>
              <a:rPr lang="en-US" dirty="0"/>
              <a:t>.</a:t>
            </a:r>
            <a:endParaRPr lang="fr-FR" dirty="0"/>
          </a:p>
          <a:p>
            <a:pPr marL="0" indent="0">
              <a:buNone/>
            </a:pPr>
            <a:r>
              <a:rPr lang="en-US" dirty="0"/>
              <a:t>Therefore, from the given point C, the straight line </a:t>
            </a:r>
            <a:r>
              <a:rPr lang="en-US" i="1" dirty="0"/>
              <a:t>CA</a:t>
            </a:r>
            <a:r>
              <a:rPr lang="en-US" dirty="0"/>
              <a:t> is drawn tangent to the given circle </a:t>
            </a:r>
            <a:r>
              <a:rPr lang="en-US" i="1" dirty="0"/>
              <a:t>BEF</a:t>
            </a:r>
            <a:r>
              <a:rPr lang="en-US" dirty="0"/>
              <a:t>. </a:t>
            </a:r>
            <a:r>
              <a:rPr lang="en-US" b="1" dirty="0"/>
              <a:t>Q. E. F.</a:t>
            </a:r>
            <a:endParaRPr lang="fr-FR" dirty="0"/>
          </a:p>
          <a:p>
            <a:pPr>
              <a:buNone/>
            </a:pPr>
            <a:endParaRPr 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633184" y="975692"/>
            <a:ext cx="975360" cy="1353312"/>
          </a:xfrm>
          <a:prstGeom prst="rect">
            <a:avLst/>
          </a:prstGeom>
        </p:spPr>
      </p:pic>
    </p:spTree>
    <p:extLst>
      <p:ext uri="{BB962C8B-B14F-4D97-AF65-F5344CB8AC3E}">
        <p14:creationId xmlns:p14="http://schemas.microsoft.com/office/powerpoint/2010/main" val="35539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768" y="188640"/>
            <a:ext cx="7200900" cy="510952"/>
          </a:xfrm>
        </p:spPr>
        <p:txBody>
          <a:bodyPr>
            <a:noAutofit/>
          </a:bodyPr>
          <a:lstStyle/>
          <a:p>
            <a:r>
              <a:rPr lang="zh-CN" altLang="en-US" sz="2400" dirty="0" smtClean="0"/>
              <a:t>比较</a:t>
            </a:r>
            <a:r>
              <a:rPr lang="en-US" altLang="zh-CN" sz="2400" dirty="0" smtClean="0"/>
              <a:t>Data</a:t>
            </a:r>
            <a:r>
              <a:rPr lang="zh-CN" altLang="en-US" sz="2400" dirty="0" smtClean="0"/>
              <a:t>第</a:t>
            </a:r>
            <a:r>
              <a:rPr lang="en-US" altLang="zh-CN" sz="2400" dirty="0" smtClean="0"/>
              <a:t>90</a:t>
            </a:r>
            <a:r>
              <a:rPr lang="zh-CN" altLang="en-US" sz="2400" dirty="0" smtClean="0"/>
              <a:t>命题与以</a:t>
            </a:r>
            <a:r>
              <a:rPr lang="en-US" altLang="zh-CN" sz="2400" dirty="0" smtClean="0"/>
              <a:t>《</a:t>
            </a:r>
            <a:r>
              <a:rPr lang="zh-CN" altLang="en-US" sz="2400" dirty="0" smtClean="0"/>
              <a:t>原本</a:t>
            </a:r>
            <a:r>
              <a:rPr lang="en-US" altLang="zh-CN" sz="2400" dirty="0" smtClean="0"/>
              <a:t>》</a:t>
            </a:r>
            <a:r>
              <a:rPr lang="zh-CN" altLang="en-US" sz="2400" dirty="0" smtClean="0"/>
              <a:t>方式改写的命题</a:t>
            </a:r>
            <a:endParaRPr lang="fr-FR" sz="2400" dirty="0"/>
          </a:p>
        </p:txBody>
      </p:sp>
      <p:sp>
        <p:nvSpPr>
          <p:cNvPr id="3" name="Espace réservé du contenu 2"/>
          <p:cNvSpPr>
            <a:spLocks noGrp="1"/>
          </p:cNvSpPr>
          <p:nvPr>
            <p:ph idx="1"/>
          </p:nvPr>
        </p:nvSpPr>
        <p:spPr>
          <a:xfrm>
            <a:off x="1028700" y="1844824"/>
            <a:ext cx="7200900" cy="4022576"/>
          </a:xfrm>
        </p:spPr>
        <p:txBody>
          <a:bodyPr>
            <a:normAutofit/>
          </a:bodyPr>
          <a:lstStyle/>
          <a:p>
            <a:pPr marL="0" indent="0">
              <a:buNone/>
            </a:pPr>
            <a:r>
              <a:rPr lang="en-US" dirty="0" smtClean="0"/>
              <a:t> </a:t>
            </a:r>
            <a:endParaRPr lang="zh-CN" altLang="en-US" dirty="0" smtClean="0"/>
          </a:p>
          <a:p>
            <a:pPr>
              <a:buNone/>
            </a:pPr>
            <a:endParaRPr 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952500"/>
            <a:ext cx="6921500" cy="4953000"/>
          </a:xfrm>
          <a:prstGeom prst="rect">
            <a:avLst/>
          </a:prstGeom>
        </p:spPr>
      </p:pic>
    </p:spTree>
    <p:extLst>
      <p:ext uri="{BB962C8B-B14F-4D97-AF65-F5344CB8AC3E}">
        <p14:creationId xmlns:p14="http://schemas.microsoft.com/office/powerpoint/2010/main" val="1336029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768" y="188640"/>
            <a:ext cx="7200900" cy="510952"/>
          </a:xfrm>
        </p:spPr>
        <p:txBody>
          <a:bodyPr>
            <a:noAutofit/>
          </a:bodyPr>
          <a:lstStyle/>
          <a:p>
            <a:r>
              <a:rPr lang="en-US" altLang="zh-CN" sz="2400" dirty="0" smtClean="0"/>
              <a:t>Compare</a:t>
            </a:r>
            <a:r>
              <a:rPr lang="zh-CN" altLang="en-US" sz="2400" dirty="0" smtClean="0"/>
              <a:t> </a:t>
            </a:r>
            <a:r>
              <a:rPr lang="en-US" altLang="zh-CN" sz="2400" dirty="0" smtClean="0"/>
              <a:t>the</a:t>
            </a:r>
            <a:r>
              <a:rPr lang="zh-CN" altLang="en-US" sz="2400" dirty="0" smtClean="0"/>
              <a:t> </a:t>
            </a:r>
            <a:r>
              <a:rPr lang="en-US" altLang="zh-CN" sz="2400" dirty="0" smtClean="0"/>
              <a:t>Data.90</a:t>
            </a:r>
            <a:r>
              <a:rPr lang="zh-CN" altLang="en-US" sz="2400" dirty="0" smtClean="0"/>
              <a:t> </a:t>
            </a:r>
            <a:r>
              <a:rPr lang="en-US" altLang="zh-CN" sz="2400" dirty="0" smtClean="0"/>
              <a:t>and</a:t>
            </a:r>
            <a:r>
              <a:rPr lang="zh-CN" altLang="en-US" sz="2400" dirty="0" smtClean="0"/>
              <a:t> </a:t>
            </a:r>
            <a:r>
              <a:rPr lang="en-US" altLang="zh-CN" sz="2400" dirty="0" smtClean="0"/>
              <a:t>the</a:t>
            </a:r>
            <a:r>
              <a:rPr lang="zh-CN" altLang="en-US" sz="2400" dirty="0" smtClean="0"/>
              <a:t> </a:t>
            </a:r>
            <a:r>
              <a:rPr lang="en-US" altLang="zh-CN" sz="2400" dirty="0" err="1" smtClean="0"/>
              <a:t>frabricated</a:t>
            </a:r>
            <a:r>
              <a:rPr lang="zh-CN" altLang="en-US" sz="2400" dirty="0" smtClean="0"/>
              <a:t> </a:t>
            </a:r>
            <a:r>
              <a:rPr lang="en-US" altLang="zh-CN" sz="2400" dirty="0" smtClean="0"/>
              <a:t>problem</a:t>
            </a:r>
            <a:endParaRPr lang="fr-FR" sz="2400" dirty="0"/>
          </a:p>
        </p:txBody>
      </p:sp>
      <p:sp>
        <p:nvSpPr>
          <p:cNvPr id="3" name="Espace réservé du contenu 2"/>
          <p:cNvSpPr>
            <a:spLocks noGrp="1"/>
          </p:cNvSpPr>
          <p:nvPr>
            <p:ph idx="1"/>
          </p:nvPr>
        </p:nvSpPr>
        <p:spPr>
          <a:xfrm>
            <a:off x="1028700" y="1844824"/>
            <a:ext cx="7200900" cy="4022576"/>
          </a:xfrm>
        </p:spPr>
        <p:txBody>
          <a:bodyPr>
            <a:normAutofit/>
          </a:bodyPr>
          <a:lstStyle/>
          <a:p>
            <a:pPr marL="0" indent="0">
              <a:buNone/>
            </a:pPr>
            <a:r>
              <a:rPr lang="en-US" dirty="0" smtClean="0"/>
              <a:t> </a:t>
            </a:r>
            <a:endParaRPr lang="zh-CN" altLang="en-US" dirty="0" smtClean="0"/>
          </a:p>
          <a:p>
            <a:pPr>
              <a:buNone/>
            </a:pPr>
            <a:endParaRPr 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0"/>
            <a:ext cx="7333635" cy="6858000"/>
          </a:xfrm>
          <a:prstGeom prst="rect">
            <a:avLst/>
          </a:prstGeom>
        </p:spPr>
      </p:pic>
    </p:spTree>
    <p:extLst>
      <p:ext uri="{BB962C8B-B14F-4D97-AF65-F5344CB8AC3E}">
        <p14:creationId xmlns:p14="http://schemas.microsoft.com/office/powerpoint/2010/main" val="77641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260648"/>
            <a:ext cx="7200900" cy="864096"/>
          </a:xfrm>
        </p:spPr>
        <p:txBody>
          <a:bodyPr>
            <a:normAutofit/>
          </a:bodyPr>
          <a:lstStyle/>
          <a:p>
            <a:r>
              <a:rPr kumimoji="1" lang="en-US" altLang="zh-CN" sz="2400" dirty="0" smtClean="0"/>
              <a:t>Apollonius《</a:t>
            </a:r>
            <a:r>
              <a:rPr kumimoji="1" lang="zh-CN" altLang="en-US" sz="2400" dirty="0" smtClean="0"/>
              <a:t>圆锥曲线</a:t>
            </a:r>
            <a:r>
              <a:rPr kumimoji="1" lang="en-US" altLang="zh-CN" sz="2400" dirty="0" smtClean="0"/>
              <a:t>》</a:t>
            </a:r>
            <a:r>
              <a:rPr kumimoji="1" lang="zh-CN" altLang="en-US" sz="2400" dirty="0" smtClean="0"/>
              <a:t>中的关键字句 </a:t>
            </a:r>
            <a:endParaRPr kumimoji="1" lang="zh-CN" altLang="en-US" sz="2400"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408279465"/>
              </p:ext>
            </p:extLst>
          </p:nvPr>
        </p:nvGraphicFramePr>
        <p:xfrm>
          <a:off x="1028700" y="1484785"/>
          <a:ext cx="7431732" cy="4536504"/>
        </p:xfrm>
        <a:graphic>
          <a:graphicData uri="http://schemas.openxmlformats.org/drawingml/2006/table">
            <a:tbl>
              <a:tblPr firstRow="1" firstCol="1" bandRow="1"/>
              <a:tblGrid>
                <a:gridCol w="475339">
                  <a:extLst>
                    <a:ext uri="{9D8B030D-6E8A-4147-A177-3AD203B41FA5}">
                      <a16:colId xmlns:a16="http://schemas.microsoft.com/office/drawing/2014/main" val="3629272901"/>
                    </a:ext>
                  </a:extLst>
                </a:gridCol>
                <a:gridCol w="1462452">
                  <a:extLst>
                    <a:ext uri="{9D8B030D-6E8A-4147-A177-3AD203B41FA5}">
                      <a16:colId xmlns:a16="http://schemas.microsoft.com/office/drawing/2014/main" val="3657788424"/>
                    </a:ext>
                  </a:extLst>
                </a:gridCol>
                <a:gridCol w="2161481">
                  <a:extLst>
                    <a:ext uri="{9D8B030D-6E8A-4147-A177-3AD203B41FA5}">
                      <a16:colId xmlns:a16="http://schemas.microsoft.com/office/drawing/2014/main" val="3422026056"/>
                    </a:ext>
                  </a:extLst>
                </a:gridCol>
                <a:gridCol w="1801375">
                  <a:extLst>
                    <a:ext uri="{9D8B030D-6E8A-4147-A177-3AD203B41FA5}">
                      <a16:colId xmlns:a16="http://schemas.microsoft.com/office/drawing/2014/main" val="1399539729"/>
                    </a:ext>
                  </a:extLst>
                </a:gridCol>
                <a:gridCol w="1531085">
                  <a:extLst>
                    <a:ext uri="{9D8B030D-6E8A-4147-A177-3AD203B41FA5}">
                      <a16:colId xmlns:a16="http://schemas.microsoft.com/office/drawing/2014/main" val="1316191515"/>
                    </a:ext>
                  </a:extLst>
                </a:gridCol>
              </a:tblGrid>
              <a:tr h="1512168">
                <a:tc>
                  <a:txBody>
                    <a:bodyPr/>
                    <a:lstStyle/>
                    <a:p>
                      <a:pPr algn="ctr">
                        <a:spcAft>
                          <a:spcPts val="0"/>
                        </a:spcAft>
                      </a:pPr>
                      <a:r>
                        <a:rPr lang="fr-FR" sz="2000" kern="100" dirty="0">
                          <a:effectLst/>
                          <a:latin typeface="Times New Roman" panose="02020603050405020304" pitchFamily="18" charset="0"/>
                          <a:ea typeface="宋体" panose="02010600030101010101" pitchFamily="2" charset="-122"/>
                          <a:cs typeface="Times New Roman" panose="02020603050405020304" pitchFamily="18" charset="0"/>
                        </a:rPr>
                        <a:t>N°</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000" b="1" kern="100" dirty="0" smtClean="0">
                          <a:effectLst/>
                          <a:latin typeface="宋体" panose="02010600030101010101" pitchFamily="2" charset="-122"/>
                          <a:ea typeface="宋体" panose="02010600030101010101" pitchFamily="2" charset="-122"/>
                          <a:cs typeface="Times New Roman" panose="02020603050405020304" pitchFamily="18" charset="0"/>
                        </a:rPr>
                        <a:t>问题的要求</a:t>
                      </a:r>
                      <a:endParaRPr lang="zh-CN" sz="20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分析的起点</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分析的结论</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综合的起点</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889152"/>
                  </a:ext>
                </a:extLst>
              </a:tr>
              <a:tr h="1008112">
                <a:tc>
                  <a:txBody>
                    <a:bodyPr/>
                    <a:lstStyle/>
                    <a:p>
                      <a:pPr algn="ctr">
                        <a:spcAft>
                          <a:spcPts val="0"/>
                        </a:spcAft>
                      </a:pPr>
                      <a:r>
                        <a:rPr lang="fr-FR" sz="2000" kern="100">
                          <a:effectLst/>
                          <a:latin typeface="Times New Roman" panose="02020603050405020304" pitchFamily="18" charset="0"/>
                          <a:ea typeface="宋体" panose="02010600030101010101" pitchFamily="2" charset="-122"/>
                          <a:cs typeface="Times New Roman" panose="02020603050405020304" pitchFamily="18" charset="0"/>
                        </a:rPr>
                        <a:t>II</a:t>
                      </a: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.44</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求作直径</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zh-CN" altLang="en-US"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假定直径已经获得</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US" altLang="zh-CN"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 TZG</a:t>
                      </a:r>
                      <a:r>
                        <a:rPr lang="en-US" altLang="zh-CN" sz="20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will be given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zh-CN" altLang="en-US" sz="2000" kern="100" dirty="0" smtClean="0">
                          <a:effectLst/>
                          <a:latin typeface="宋体" panose="02010600030101010101" pitchFamily="2" charset="-122"/>
                          <a:ea typeface="宋体" panose="02010600030101010101" pitchFamily="2" charset="-122"/>
                          <a:cs typeface="Times New Roman" panose="02020603050405020304" pitchFamily="18" charset="0"/>
                        </a:rPr>
                        <a:t>因此综合如下</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833613"/>
                  </a:ext>
                </a:extLst>
              </a:tr>
              <a:tr h="1008112">
                <a:tc>
                  <a:txBody>
                    <a:bodyPr/>
                    <a:lstStyle/>
                    <a:p>
                      <a:pPr algn="ctr">
                        <a:spcAft>
                          <a:spcPts val="0"/>
                        </a:spcAft>
                      </a:pPr>
                      <a:r>
                        <a:rPr lang="fr-FR" sz="2000" kern="100">
                          <a:effectLst/>
                          <a:latin typeface="Times New Roman" panose="02020603050405020304" pitchFamily="18" charset="0"/>
                          <a:ea typeface="宋体" panose="02010600030101010101" pitchFamily="2" charset="-122"/>
                          <a:cs typeface="Times New Roman" panose="02020603050405020304" pitchFamily="18" charset="0"/>
                        </a:rPr>
                        <a:t>II</a:t>
                      </a:r>
                      <a:r>
                        <a:rPr lang="en-US" sz="2000" kern="100">
                          <a:effectLst/>
                          <a:latin typeface="Times New Roman" panose="02020603050405020304" pitchFamily="18" charset="0"/>
                          <a:ea typeface="宋体" panose="02010600030101010101" pitchFamily="2" charset="-122"/>
                          <a:cs typeface="Times New Roman" panose="02020603050405020304" pitchFamily="18" charset="0"/>
                        </a:rPr>
                        <a:t>.46</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求作轴线</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zh-CN" altLang="en-US"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假定问题已经解决，假定其为</a:t>
                      </a:r>
                      <a:r>
                        <a:rPr lang="en-US" altLang="zh-CN"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GD</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en-US" altLang="zh-CN"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GD</a:t>
                      </a:r>
                      <a:r>
                        <a:rPr lang="zh-CN" altLang="en-US"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will be given in position</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zh-CN" altLang="en-US" sz="2000" kern="100" dirty="0" smtClean="0">
                          <a:effectLst/>
                          <a:latin typeface="宋体" panose="02010600030101010101" pitchFamily="2" charset="-122"/>
                          <a:ea typeface="宋体" panose="02010600030101010101" pitchFamily="2" charset="-122"/>
                          <a:cs typeface="Times New Roman" panose="02020603050405020304" pitchFamily="18" charset="0"/>
                        </a:rPr>
                        <a:t>因此综合如下</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323463"/>
                  </a:ext>
                </a:extLst>
              </a:tr>
              <a:tr h="1008112">
                <a:tc>
                  <a:txBody>
                    <a:bodyPr/>
                    <a:lstStyle/>
                    <a:p>
                      <a:pPr algn="ctr">
                        <a:spcAft>
                          <a:spcPts val="0"/>
                        </a:spcAft>
                      </a:pPr>
                      <a:r>
                        <a:rPr lang="fr-FR" sz="2000" kern="100">
                          <a:effectLst/>
                          <a:latin typeface="Times New Roman" panose="02020603050405020304" pitchFamily="18" charset="0"/>
                          <a:ea typeface="宋体" panose="02010600030101010101" pitchFamily="2" charset="-122"/>
                          <a:cs typeface="Times New Roman" panose="02020603050405020304" pitchFamily="18" charset="0"/>
                        </a:rPr>
                        <a:t>II.47</a:t>
                      </a:r>
                      <a:endParaRPr lang="zh-CN" sz="200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altLang="en-US" sz="2000" b="1" kern="100" dirty="0" smtClean="0">
                          <a:effectLst/>
                          <a:latin typeface="Times New Roman" panose="02020603050405020304" pitchFamily="18" charset="0"/>
                          <a:ea typeface="宋体" panose="02010600030101010101" pitchFamily="2" charset="-122"/>
                          <a:cs typeface="Times New Roman" panose="02020603050405020304" pitchFamily="18" charset="0"/>
                        </a:rPr>
                        <a:t>求作轴线</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zh-CN" altLang="en-US"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假定问题已经解决，假定其为</a:t>
                      </a:r>
                      <a:r>
                        <a:rPr lang="en-US" altLang="zh-CN"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KD</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fr-FR" sz="2000" kern="100" dirty="0" smtClean="0">
                          <a:effectLst/>
                          <a:latin typeface="Times New Roman" panose="02020603050405020304" pitchFamily="18" charset="0"/>
                          <a:ea typeface="宋体" panose="02010600030101010101" pitchFamily="2" charset="-122"/>
                          <a:cs typeface="Times New Roman" panose="02020603050405020304" pitchFamily="18" charset="0"/>
                        </a:rPr>
                        <a:t>DK</a:t>
                      </a:r>
                      <a:r>
                        <a:rPr lang="fr-FR" sz="20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fr-FR" sz="2000" kern="100" baseline="0" dirty="0" err="1" smtClean="0">
                          <a:effectLst/>
                          <a:latin typeface="Times New Roman" panose="02020603050405020304" pitchFamily="18" charset="0"/>
                          <a:ea typeface="宋体" panose="02010600030101010101" pitchFamily="2" charset="-122"/>
                          <a:cs typeface="Times New Roman" panose="02020603050405020304" pitchFamily="18" charset="0"/>
                        </a:rPr>
                        <a:t>will</a:t>
                      </a:r>
                      <a:r>
                        <a:rPr lang="fr-FR" sz="20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fr-FR" sz="2000" kern="100" baseline="0" dirty="0" err="1" smtClean="0">
                          <a:effectLst/>
                          <a:latin typeface="Times New Roman" panose="02020603050405020304" pitchFamily="18" charset="0"/>
                          <a:ea typeface="宋体" panose="02010600030101010101" pitchFamily="2" charset="-122"/>
                          <a:cs typeface="Times New Roman" panose="02020603050405020304" pitchFamily="18" charset="0"/>
                        </a:rPr>
                        <a:t>be</a:t>
                      </a:r>
                      <a:r>
                        <a:rPr lang="fr-FR" sz="20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fr-FR" sz="2000" kern="100" baseline="0" dirty="0" err="1" smtClean="0">
                          <a:effectLst/>
                          <a:latin typeface="Times New Roman" panose="02020603050405020304" pitchFamily="18" charset="0"/>
                          <a:ea typeface="宋体" panose="02010600030101010101" pitchFamily="2" charset="-122"/>
                          <a:cs typeface="Times New Roman" panose="02020603050405020304" pitchFamily="18" charset="0"/>
                        </a:rPr>
                        <a:t>given</a:t>
                      </a:r>
                      <a:r>
                        <a:rPr lang="fr-FR" sz="2000" kern="100" baseline="0" dirty="0" smtClean="0">
                          <a:effectLst/>
                          <a:latin typeface="Times New Roman" panose="02020603050405020304" pitchFamily="18" charset="0"/>
                          <a:ea typeface="宋体" panose="02010600030101010101" pitchFamily="2" charset="-122"/>
                          <a:cs typeface="Times New Roman" panose="02020603050405020304" pitchFamily="18" charset="0"/>
                        </a:rPr>
                        <a:t> in position</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600"/>
                        </a:spcAft>
                      </a:pPr>
                      <a:r>
                        <a:rPr lang="zh-CN" altLang="en-US" sz="2000" kern="100" dirty="0" smtClean="0">
                          <a:effectLst/>
                          <a:latin typeface="宋体" panose="02010600030101010101" pitchFamily="2" charset="-122"/>
                          <a:ea typeface="宋体" panose="02010600030101010101" pitchFamily="2" charset="-122"/>
                          <a:cs typeface="Times New Roman" panose="02020603050405020304" pitchFamily="18" charset="0"/>
                        </a:rPr>
                        <a:t>因此综合如下</a:t>
                      </a:r>
                      <a:endParaRPr lang="zh-CN" altLang="zh-CN" sz="200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481316"/>
                  </a:ext>
                </a:extLst>
              </a:tr>
            </a:tbl>
          </a:graphicData>
        </a:graphic>
      </p:graphicFrame>
    </p:spTree>
    <p:extLst>
      <p:ext uri="{BB962C8B-B14F-4D97-AF65-F5344CB8AC3E}">
        <p14:creationId xmlns:p14="http://schemas.microsoft.com/office/powerpoint/2010/main" val="2830114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260648"/>
            <a:ext cx="7200900" cy="582960"/>
          </a:xfrm>
        </p:spPr>
        <p:txBody>
          <a:bodyPr>
            <a:normAutofit/>
          </a:bodyPr>
          <a:lstStyle/>
          <a:p>
            <a:r>
              <a:rPr kumimoji="1" lang="en-US" altLang="zh-CN" sz="2400" dirty="0" smtClean="0"/>
              <a:t>Apollonius《</a:t>
            </a:r>
            <a:r>
              <a:rPr kumimoji="1" lang="zh-CN" altLang="en-US" sz="2400" dirty="0" smtClean="0"/>
              <a:t>圆锥曲线</a:t>
            </a:r>
            <a:r>
              <a:rPr kumimoji="1" lang="en-US" altLang="zh-CN" sz="2400" dirty="0" smtClean="0"/>
              <a:t>》</a:t>
            </a:r>
            <a:r>
              <a:rPr kumimoji="1" lang="zh-CN" altLang="en-US" sz="2400" dirty="0" smtClean="0"/>
              <a:t>卷二第</a:t>
            </a:r>
            <a:r>
              <a:rPr kumimoji="1" lang="en-US" altLang="zh-CN" sz="2400" dirty="0" smtClean="0"/>
              <a:t>44</a:t>
            </a:r>
            <a:r>
              <a:rPr kumimoji="1" lang="zh-CN" altLang="en-US" sz="2400" dirty="0" smtClean="0"/>
              <a:t>命题</a:t>
            </a:r>
            <a:endParaRPr kumimoji="1" lang="zh-CN" altLang="en-US" sz="2400" dirty="0"/>
          </a:p>
        </p:txBody>
      </p:sp>
      <p:pic>
        <p:nvPicPr>
          <p:cNvPr id="4" name="Image 20"/>
          <p:cNvPicPr>
            <a:picLocks noGrp="1"/>
          </p:cNvPicPr>
          <p:nvPr>
            <p:ph idx="1"/>
          </p:nvPr>
        </p:nvPicPr>
        <p:blipFill>
          <a:blip r:embed="rId2" cstate="print"/>
          <a:srcRect/>
          <a:stretch>
            <a:fillRect/>
          </a:stretch>
        </p:blipFill>
        <p:spPr bwMode="auto">
          <a:xfrm>
            <a:off x="1331640" y="1268760"/>
            <a:ext cx="6336704" cy="4896544"/>
          </a:xfrm>
          <a:prstGeom prst="rect">
            <a:avLst/>
          </a:prstGeom>
          <a:noFill/>
          <a:ln w="9525">
            <a:noFill/>
            <a:miter lim="800000"/>
            <a:headEnd/>
            <a:tailEnd/>
          </a:ln>
        </p:spPr>
      </p:pic>
    </p:spTree>
    <p:extLst>
      <p:ext uri="{BB962C8B-B14F-4D97-AF65-F5344CB8AC3E}">
        <p14:creationId xmlns:p14="http://schemas.microsoft.com/office/powerpoint/2010/main" val="2016556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8700" y="188640"/>
            <a:ext cx="7200900" cy="1485900"/>
          </a:xfrm>
        </p:spPr>
        <p:txBody>
          <a:bodyPr/>
          <a:lstStyle/>
          <a:p>
            <a:endParaRPr kumimoji="1" lang="zh-CN" altLang="en-US" dirty="0"/>
          </a:p>
        </p:txBody>
      </p:sp>
      <p:pic>
        <p:nvPicPr>
          <p:cNvPr id="5" name="内容占位符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88640"/>
            <a:ext cx="8118098" cy="6480720"/>
          </a:xfrm>
        </p:spPr>
      </p:pic>
    </p:spTree>
    <p:extLst>
      <p:ext uri="{BB962C8B-B14F-4D97-AF65-F5344CB8AC3E}">
        <p14:creationId xmlns:p14="http://schemas.microsoft.com/office/powerpoint/2010/main" val="79312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726976"/>
          </a:xfrm>
        </p:spPr>
        <p:txBody>
          <a:bodyPr>
            <a:normAutofit/>
          </a:bodyPr>
          <a:lstStyle/>
          <a:p>
            <a:r>
              <a:rPr lang="zh-CN" altLang="en-US" sz="3200" dirty="0" smtClean="0"/>
              <a:t>结论  </a:t>
            </a:r>
            <a:r>
              <a:rPr lang="en-US" altLang="zh-CN" sz="3200" dirty="0" smtClean="0"/>
              <a:t>--</a:t>
            </a:r>
            <a:r>
              <a:rPr lang="zh-CN" altLang="en-US" sz="3200" dirty="0" smtClean="0"/>
              <a:t>  几点推进</a:t>
            </a:r>
            <a:endParaRPr lang="en-US" sz="3200" dirty="0"/>
          </a:p>
        </p:txBody>
      </p:sp>
      <p:sp>
        <p:nvSpPr>
          <p:cNvPr id="3" name="Espace réservé du contenu 2"/>
          <p:cNvSpPr>
            <a:spLocks noGrp="1"/>
          </p:cNvSpPr>
          <p:nvPr>
            <p:ph idx="1"/>
          </p:nvPr>
        </p:nvSpPr>
        <p:spPr>
          <a:xfrm>
            <a:off x="1028700" y="1412776"/>
            <a:ext cx="7200900" cy="4454624"/>
          </a:xfrm>
        </p:spPr>
        <p:txBody>
          <a:bodyPr>
            <a:normAutofit/>
          </a:bodyPr>
          <a:lstStyle/>
          <a:p>
            <a:pPr marL="0" indent="0">
              <a:buNone/>
            </a:pPr>
            <a:endParaRPr lang="en-US" altLang="zh-CN" dirty="0" smtClean="0"/>
          </a:p>
          <a:p>
            <a:r>
              <a:rPr lang="zh-CN" altLang="en-US" dirty="0" smtClean="0"/>
              <a:t>回答了为什么欧几里得</a:t>
            </a:r>
            <a:r>
              <a:rPr lang="en-US" altLang="zh-CN" i="1" dirty="0" smtClean="0"/>
              <a:t>Data</a:t>
            </a:r>
            <a:r>
              <a:rPr lang="zh-CN" altLang="en-US" dirty="0" smtClean="0"/>
              <a:t>别列为分析领域之首</a:t>
            </a:r>
            <a:endParaRPr lang="en-US" altLang="zh-CN" dirty="0" smtClean="0"/>
          </a:p>
          <a:p>
            <a:r>
              <a:rPr lang="zh-CN" altLang="en-US" dirty="0" smtClean="0"/>
              <a:t>显示了现存带有分析部分的古希腊数学命题其类型都是“问题”</a:t>
            </a:r>
            <a:endParaRPr lang="en-US" altLang="zh-CN" dirty="0" smtClean="0"/>
          </a:p>
          <a:p>
            <a:r>
              <a:rPr lang="zh-CN" altLang="en-US" dirty="0" smtClean="0"/>
              <a:t>对古希腊“问题分析”的方法及其与“综合”的关系作出了细致的“规范性”的描述</a:t>
            </a:r>
            <a:endParaRPr lang="en-US" altLang="zh-CN" dirty="0" smtClean="0"/>
          </a:p>
          <a:p>
            <a:r>
              <a:rPr lang="zh-CN" altLang="en-US" dirty="0" smtClean="0"/>
              <a:t>再</a:t>
            </a:r>
            <a:r>
              <a:rPr lang="zh-CN" altLang="en-US" dirty="0"/>
              <a:t>一</a:t>
            </a:r>
            <a:r>
              <a:rPr lang="zh-CN" altLang="en-US" dirty="0" smtClean="0"/>
              <a:t>次确证</a:t>
            </a:r>
            <a:r>
              <a:rPr lang="zh-CN" altLang="en-US" dirty="0"/>
              <a:t>了</a:t>
            </a:r>
            <a:r>
              <a:rPr lang="zh-CN" altLang="en-US" dirty="0" smtClean="0"/>
              <a:t>对古代数学方法的研究不能仅关注对相关方法一般描述的古代证据</a:t>
            </a:r>
            <a:endParaRPr lang="en-US" altLang="zh-CN" dirty="0" smtClean="0"/>
          </a:p>
          <a:p>
            <a:r>
              <a:rPr lang="zh-CN" altLang="en-US" dirty="0" smtClean="0"/>
              <a:t>提供了古典语言文字学和现代数学的角度以外的“实践角度”和“实验方法”</a:t>
            </a:r>
          </a:p>
        </p:txBody>
      </p:sp>
    </p:spTree>
    <p:extLst>
      <p:ext uri="{BB962C8B-B14F-4D97-AF65-F5344CB8AC3E}">
        <p14:creationId xmlns:p14="http://schemas.microsoft.com/office/powerpoint/2010/main" val="736282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726976"/>
          </a:xfrm>
        </p:spPr>
        <p:txBody>
          <a:bodyPr>
            <a:normAutofit/>
          </a:bodyPr>
          <a:lstStyle/>
          <a:p>
            <a:r>
              <a:rPr lang="zh-CN" altLang="en-US" sz="3200" dirty="0" smtClean="0"/>
              <a:t>绪言  </a:t>
            </a:r>
            <a:r>
              <a:rPr lang="en-US" altLang="zh-CN" sz="3200" dirty="0" smtClean="0"/>
              <a:t>--</a:t>
            </a:r>
            <a:r>
              <a:rPr lang="zh-CN" altLang="en-US" sz="3200" dirty="0" smtClean="0"/>
              <a:t> 古希腊数学史</a:t>
            </a:r>
            <a:endParaRPr lang="en-US" sz="3200" dirty="0"/>
          </a:p>
        </p:txBody>
      </p:sp>
      <p:sp>
        <p:nvSpPr>
          <p:cNvPr id="3" name="Espace réservé du contenu 2"/>
          <p:cNvSpPr>
            <a:spLocks noGrp="1"/>
          </p:cNvSpPr>
          <p:nvPr>
            <p:ph idx="1"/>
          </p:nvPr>
        </p:nvSpPr>
        <p:spPr>
          <a:xfrm>
            <a:off x="1028700" y="1412776"/>
            <a:ext cx="7200900" cy="4454624"/>
          </a:xfrm>
        </p:spPr>
        <p:txBody>
          <a:bodyPr>
            <a:normAutofit/>
          </a:bodyPr>
          <a:lstStyle/>
          <a:p>
            <a:pPr marL="0" indent="0">
              <a:buNone/>
            </a:pPr>
            <a:endParaRPr lang="en-US" altLang="zh-CN" dirty="0" smtClean="0"/>
          </a:p>
          <a:p>
            <a:endParaRPr lang="zh-CN" altLang="en-US" dirty="0" smtClean="0"/>
          </a:p>
        </p:txBody>
      </p:sp>
    </p:spTree>
    <p:extLst>
      <p:ext uri="{BB962C8B-B14F-4D97-AF65-F5344CB8AC3E}">
        <p14:creationId xmlns:p14="http://schemas.microsoft.com/office/powerpoint/2010/main" val="1562807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798984"/>
          </a:xfrm>
        </p:spPr>
        <p:txBody>
          <a:bodyPr>
            <a:normAutofit fontScale="90000"/>
          </a:bodyPr>
          <a:lstStyle/>
          <a:p>
            <a:r>
              <a:rPr lang="en-US" altLang="zh-CN" sz="3200" dirty="0" smtClean="0"/>
              <a:t>Pappus</a:t>
            </a:r>
            <a:r>
              <a:rPr lang="zh-CN" altLang="en-US" sz="3200" dirty="0" smtClean="0"/>
              <a:t> （</a:t>
            </a:r>
            <a:r>
              <a:rPr lang="zh-CN" altLang="en-US" sz="2200" dirty="0" smtClean="0"/>
              <a:t>公元四世纪，</a:t>
            </a:r>
            <a:r>
              <a:rPr lang="en-US" altLang="zh-CN" sz="2200" dirty="0" smtClean="0"/>
              <a:t>《</a:t>
            </a:r>
            <a:r>
              <a:rPr lang="zh-CN" altLang="en-US" sz="2200" dirty="0" smtClean="0"/>
              <a:t>数学全集</a:t>
            </a:r>
            <a:r>
              <a:rPr lang="en-US" altLang="zh-CN" sz="2200" dirty="0" smtClean="0"/>
              <a:t>》</a:t>
            </a:r>
            <a:r>
              <a:rPr lang="zh-CN" altLang="en-US" sz="2200" dirty="0" smtClean="0"/>
              <a:t>第七卷</a:t>
            </a:r>
            <a:r>
              <a:rPr lang="zh-CN" altLang="en-US" sz="3200" dirty="0" smtClean="0"/>
              <a:t>）</a:t>
            </a:r>
            <a:r>
              <a:rPr lang="en-US" altLang="zh-CN" sz="3200" dirty="0" smtClean="0"/>
              <a:t/>
            </a:r>
            <a:br>
              <a:rPr lang="en-US" altLang="zh-CN" sz="3200" dirty="0" smtClean="0"/>
            </a:br>
            <a:r>
              <a:rPr lang="zh-CN" altLang="en-US" sz="3200" dirty="0" smtClean="0"/>
              <a:t>对古希腊</a:t>
            </a:r>
            <a:r>
              <a:rPr lang="zh-CN" altLang="en-US" sz="3200" dirty="0"/>
              <a:t>数学中的分析</a:t>
            </a:r>
            <a:r>
              <a:rPr lang="en-US" altLang="zh-CN" sz="3200" dirty="0"/>
              <a:t>-</a:t>
            </a:r>
            <a:r>
              <a:rPr lang="zh-CN" altLang="en-US" sz="3200" dirty="0"/>
              <a:t>综合方法的描述</a:t>
            </a:r>
            <a:r>
              <a:rPr lang="en-US" altLang="zh-CN" sz="3200" dirty="0"/>
              <a:t/>
            </a:r>
            <a:br>
              <a:rPr lang="en-US" altLang="zh-CN" sz="3200" dirty="0"/>
            </a:br>
            <a:endParaRPr lang="en-US" sz="3200" dirty="0"/>
          </a:p>
        </p:txBody>
      </p:sp>
      <p:sp>
        <p:nvSpPr>
          <p:cNvPr id="3" name="Espace réservé du contenu 2"/>
          <p:cNvSpPr>
            <a:spLocks noGrp="1"/>
          </p:cNvSpPr>
          <p:nvPr>
            <p:ph idx="1"/>
          </p:nvPr>
        </p:nvSpPr>
        <p:spPr>
          <a:xfrm>
            <a:off x="1028700" y="1916832"/>
            <a:ext cx="7200900" cy="3950568"/>
          </a:xfrm>
        </p:spPr>
        <p:txBody>
          <a:bodyPr/>
          <a:lstStyle/>
          <a:p>
            <a:r>
              <a:rPr lang="en-US" altLang="zh-CN" sz="2400" dirty="0" smtClean="0"/>
              <a:t>“</a:t>
            </a:r>
            <a:r>
              <a:rPr lang="zh-CN" altLang="en-US" sz="2400" dirty="0" smtClean="0"/>
              <a:t>分析领域</a:t>
            </a:r>
            <a:r>
              <a:rPr lang="en-US" altLang="zh-CN" sz="2400" dirty="0" smtClean="0"/>
              <a:t>”</a:t>
            </a:r>
            <a:r>
              <a:rPr lang="zh-CN" altLang="en-US" sz="2400" dirty="0" smtClean="0"/>
              <a:t>的存在、目的与方法</a:t>
            </a:r>
            <a:endParaRPr lang="en-US" sz="2400" i="1" dirty="0" smtClean="0"/>
          </a:p>
          <a:p>
            <a:r>
              <a:rPr lang="zh-CN" altLang="en-US" sz="2400" dirty="0" smtClean="0"/>
              <a:t>对分析方法与综合方法的一般描述</a:t>
            </a:r>
          </a:p>
          <a:p>
            <a:r>
              <a:rPr lang="zh-CN" altLang="en-US" sz="2400" dirty="0" smtClean="0"/>
              <a:t>对“对定理的分析”与“对问题的分析”的分别描述</a:t>
            </a:r>
            <a:endParaRPr lang="en-US" altLang="zh-CN" dirty="0"/>
          </a:p>
          <a:p>
            <a:r>
              <a:rPr lang="zh-CN" altLang="en-US" sz="2400" dirty="0" smtClean="0"/>
              <a:t>古希腊数学中属于“分析领域”的若干作品</a:t>
            </a:r>
          </a:p>
        </p:txBody>
      </p:sp>
    </p:spTree>
    <p:extLst>
      <p:ext uri="{BB962C8B-B14F-4D97-AF65-F5344CB8AC3E}">
        <p14:creationId xmlns:p14="http://schemas.microsoft.com/office/powerpoint/2010/main" val="169249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260648"/>
            <a:ext cx="7200900" cy="504056"/>
          </a:xfrm>
        </p:spPr>
        <p:txBody>
          <a:bodyPr>
            <a:noAutofit/>
          </a:bodyPr>
          <a:lstStyle/>
          <a:p>
            <a:r>
              <a:rPr lang="zh-CN" altLang="en-US" sz="2000" dirty="0" smtClean="0"/>
              <a:t>（</a:t>
            </a:r>
            <a:r>
              <a:rPr lang="en-US" altLang="zh-CN" sz="2000" dirty="0" smtClean="0"/>
              <a:t>Alexander</a:t>
            </a:r>
            <a:r>
              <a:rPr lang="zh-CN" altLang="en-US" sz="2000" dirty="0" smtClean="0"/>
              <a:t> </a:t>
            </a:r>
            <a:r>
              <a:rPr lang="en-US" altLang="zh-CN" sz="2000" dirty="0" smtClean="0"/>
              <a:t>Jones</a:t>
            </a:r>
            <a:r>
              <a:rPr lang="zh-CN" altLang="en-US" sz="2000" dirty="0" smtClean="0"/>
              <a:t> 译文，</a:t>
            </a:r>
            <a:r>
              <a:rPr lang="en-US" altLang="zh-CN" sz="2000" dirty="0" smtClean="0"/>
              <a:t>Springer-</a:t>
            </a:r>
            <a:r>
              <a:rPr lang="en-US" altLang="zh-CN" sz="2000" dirty="0" err="1" smtClean="0"/>
              <a:t>Verlag</a:t>
            </a:r>
            <a:r>
              <a:rPr lang="en-US" altLang="zh-CN" sz="2000" dirty="0" smtClean="0"/>
              <a:t>, 1986</a:t>
            </a:r>
            <a:r>
              <a:rPr lang="zh-CN" altLang="en-US" sz="2000" dirty="0" smtClean="0"/>
              <a:t>） </a:t>
            </a:r>
            <a:r>
              <a:rPr lang="en-US" altLang="zh-CN" sz="2000" dirty="0" smtClean="0"/>
              <a:t/>
            </a:r>
            <a:br>
              <a:rPr lang="en-US" altLang="zh-CN" sz="2000" dirty="0" smtClean="0"/>
            </a:br>
            <a:endParaRPr lang="en-US" sz="2000" dirty="0"/>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6085" y="764704"/>
            <a:ext cx="6761102" cy="5850423"/>
          </a:xfrm>
        </p:spPr>
      </p:pic>
    </p:spTree>
    <p:extLst>
      <p:ext uri="{BB962C8B-B14F-4D97-AF65-F5344CB8AC3E}">
        <p14:creationId xmlns:p14="http://schemas.microsoft.com/office/powerpoint/2010/main" val="1594166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260648"/>
            <a:ext cx="7200900" cy="504056"/>
          </a:xfrm>
        </p:spPr>
        <p:txBody>
          <a:bodyPr>
            <a:noAutofit/>
          </a:bodyPr>
          <a:lstStyle/>
          <a:p>
            <a:r>
              <a:rPr lang="zh-CN" altLang="en-US" sz="2000" dirty="0"/>
              <a:t>（</a:t>
            </a:r>
            <a:r>
              <a:rPr lang="en-US" altLang="zh-CN" sz="2000" dirty="0"/>
              <a:t>Alexander</a:t>
            </a:r>
            <a:r>
              <a:rPr lang="zh-CN" altLang="en-US" sz="2000" dirty="0"/>
              <a:t> </a:t>
            </a:r>
            <a:r>
              <a:rPr lang="en-US" altLang="zh-CN" sz="2000" dirty="0"/>
              <a:t>Jones</a:t>
            </a:r>
            <a:r>
              <a:rPr lang="zh-CN" altLang="en-US" sz="2000" dirty="0"/>
              <a:t> 译文）</a:t>
            </a:r>
            <a:endParaRPr lang="en-US" sz="20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5370" y="744272"/>
            <a:ext cx="7304229" cy="4988984"/>
          </a:xfrm>
        </p:spPr>
      </p:pic>
    </p:spTree>
    <p:extLst>
      <p:ext uri="{BB962C8B-B14F-4D97-AF65-F5344CB8AC3E}">
        <p14:creationId xmlns:p14="http://schemas.microsoft.com/office/powerpoint/2010/main" val="3857000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798984"/>
          </a:xfrm>
        </p:spPr>
        <p:txBody>
          <a:bodyPr>
            <a:normAutofit fontScale="90000"/>
          </a:bodyPr>
          <a:lstStyle/>
          <a:p>
            <a:r>
              <a:rPr lang="zh-CN" altLang="en-US" sz="3200" dirty="0" smtClean="0"/>
              <a:t>前人关于</a:t>
            </a:r>
            <a:r>
              <a:rPr lang="en-US" altLang="zh-CN" sz="3200" dirty="0" smtClean="0"/>
              <a:t>Pappus</a:t>
            </a:r>
            <a:r>
              <a:rPr lang="zh-CN" altLang="en-US" sz="3200" dirty="0" smtClean="0"/>
              <a:t>分析方法的争论</a:t>
            </a:r>
            <a:r>
              <a:rPr lang="en-US" altLang="zh-CN" sz="3200" dirty="0"/>
              <a:t/>
            </a:r>
            <a:br>
              <a:rPr lang="en-US" altLang="zh-CN" sz="3200" dirty="0"/>
            </a:br>
            <a:endParaRPr lang="en-US" sz="3200" dirty="0"/>
          </a:p>
        </p:txBody>
      </p:sp>
      <p:sp>
        <p:nvSpPr>
          <p:cNvPr id="3" name="Espace réservé du contenu 2"/>
          <p:cNvSpPr>
            <a:spLocks noGrp="1"/>
          </p:cNvSpPr>
          <p:nvPr>
            <p:ph idx="1"/>
          </p:nvPr>
        </p:nvSpPr>
        <p:spPr>
          <a:xfrm>
            <a:off x="1028700" y="1916832"/>
            <a:ext cx="7200900" cy="4320480"/>
          </a:xfrm>
        </p:spPr>
        <p:txBody>
          <a:bodyPr>
            <a:normAutofit lnSpcReduction="10000"/>
          </a:bodyPr>
          <a:lstStyle/>
          <a:p>
            <a:pPr marL="0" indent="0">
              <a:buNone/>
            </a:pPr>
            <a:r>
              <a:rPr lang="zh-CN" altLang="en-US" sz="2400" dirty="0" smtClean="0"/>
              <a:t>如果命题的结论为</a:t>
            </a:r>
            <a:r>
              <a:rPr lang="en-US" altLang="zh-CN" sz="2400" dirty="0" smtClean="0"/>
              <a:t>(5)</a:t>
            </a:r>
            <a:r>
              <a:rPr lang="zh-CN" altLang="en-US" sz="2400" dirty="0" smtClean="0"/>
              <a:t>，那么</a:t>
            </a:r>
            <a:endParaRPr lang="en-US" altLang="zh-CN" sz="2400" dirty="0" smtClean="0"/>
          </a:p>
          <a:p>
            <a:r>
              <a:rPr lang="zh-CN" altLang="en-US" sz="2400" dirty="0" smtClean="0"/>
              <a:t>观点</a:t>
            </a:r>
            <a:r>
              <a:rPr lang="en-US" altLang="zh-CN" sz="2400" dirty="0" smtClean="0"/>
              <a:t>1</a:t>
            </a:r>
            <a:r>
              <a:rPr lang="zh-CN" altLang="en-US" sz="2400" dirty="0" smtClean="0"/>
              <a:t>：</a:t>
            </a:r>
            <a:endParaRPr lang="en-US" altLang="zh-CN" sz="2400" dirty="0"/>
          </a:p>
          <a:p>
            <a:pPr lvl="1"/>
            <a:r>
              <a:rPr lang="zh-CN" altLang="en-US" dirty="0" smtClean="0"/>
              <a:t>分析：</a:t>
            </a:r>
            <a:r>
              <a:rPr lang="en-US" altLang="zh-CN" dirty="0" smtClean="0"/>
              <a:t>(5)</a:t>
            </a:r>
            <a:r>
              <a:rPr lang="en-US" altLang="zh-CN" dirty="0" smtClean="0">
                <a:sym typeface="Wingdings" panose="05000000000000000000" pitchFamily="2" charset="2"/>
              </a:rPr>
              <a:t> (4) (3) (2) (1)</a:t>
            </a:r>
            <a:r>
              <a:rPr lang="zh-CN" altLang="en-US" dirty="0" smtClean="0">
                <a:sym typeface="Wingdings" panose="05000000000000000000" pitchFamily="2" charset="2"/>
              </a:rPr>
              <a:t>， </a:t>
            </a:r>
            <a:r>
              <a:rPr lang="en-US" altLang="zh-CN" dirty="0" smtClean="0">
                <a:sym typeface="Wingdings" panose="05000000000000000000" pitchFamily="2" charset="2"/>
              </a:rPr>
              <a:t>(1)</a:t>
            </a:r>
            <a:r>
              <a:rPr lang="zh-CN" altLang="en-US" dirty="0" smtClean="0">
                <a:sym typeface="Wingdings" panose="05000000000000000000" pitchFamily="2" charset="2"/>
              </a:rPr>
              <a:t>成立</a:t>
            </a:r>
            <a:r>
              <a:rPr lang="en-US" altLang="zh-CN" dirty="0" smtClean="0">
                <a:sym typeface="Wingdings" panose="05000000000000000000" pitchFamily="2" charset="2"/>
              </a:rPr>
              <a:t>/</a:t>
            </a:r>
            <a:r>
              <a:rPr lang="zh-CN" altLang="en-US" dirty="0" smtClean="0">
                <a:sym typeface="Wingdings" panose="05000000000000000000" pitchFamily="2" charset="2"/>
              </a:rPr>
              <a:t>为真</a:t>
            </a:r>
            <a:r>
              <a:rPr lang="en-US" altLang="zh-CN" dirty="0" smtClean="0">
                <a:sym typeface="Wingdings" panose="05000000000000000000" pitchFamily="2" charset="2"/>
              </a:rPr>
              <a:t>/</a:t>
            </a:r>
            <a:r>
              <a:rPr lang="zh-CN" altLang="en-US" dirty="0" smtClean="0">
                <a:sym typeface="Wingdings" panose="05000000000000000000" pitchFamily="2" charset="2"/>
              </a:rPr>
              <a:t>已得</a:t>
            </a:r>
            <a:r>
              <a:rPr lang="en-US" altLang="zh-CN" dirty="0" smtClean="0">
                <a:sym typeface="Wingdings" panose="05000000000000000000" pitchFamily="2" charset="2"/>
              </a:rPr>
              <a:t>…</a:t>
            </a:r>
          </a:p>
          <a:p>
            <a:pPr lvl="1"/>
            <a:r>
              <a:rPr lang="zh-CN" altLang="en-US" dirty="0"/>
              <a:t>综合</a:t>
            </a:r>
            <a:r>
              <a:rPr lang="zh-CN" altLang="en-US" dirty="0" smtClean="0"/>
              <a:t>：</a:t>
            </a:r>
            <a:r>
              <a:rPr lang="en-US" altLang="zh-CN" dirty="0" smtClean="0"/>
              <a:t>(1)</a:t>
            </a:r>
            <a:r>
              <a:rPr lang="en-US" altLang="zh-CN" dirty="0" smtClean="0">
                <a:sym typeface="Wingdings" panose="05000000000000000000" pitchFamily="2" charset="2"/>
              </a:rPr>
              <a:t> (2) (</a:t>
            </a:r>
            <a:r>
              <a:rPr lang="en-US" altLang="zh-CN" dirty="0">
                <a:sym typeface="Wingdings" panose="05000000000000000000" pitchFamily="2" charset="2"/>
              </a:rPr>
              <a:t>3)</a:t>
            </a:r>
            <a:r>
              <a:rPr lang="en-US" altLang="zh-CN" dirty="0" smtClean="0">
                <a:sym typeface="Wingdings" panose="05000000000000000000" pitchFamily="2" charset="2"/>
              </a:rPr>
              <a:t>(4) (5)</a:t>
            </a:r>
          </a:p>
          <a:p>
            <a:r>
              <a:rPr lang="zh-CN" altLang="en-US" sz="2400" dirty="0" smtClean="0"/>
              <a:t>观点</a:t>
            </a:r>
            <a:r>
              <a:rPr lang="en-US" altLang="zh-CN" sz="2400" dirty="0" smtClean="0"/>
              <a:t>2</a:t>
            </a:r>
          </a:p>
          <a:p>
            <a:pPr lvl="1"/>
            <a:r>
              <a:rPr lang="zh-CN" altLang="en-US" dirty="0" smtClean="0"/>
              <a:t>分析</a:t>
            </a:r>
            <a:r>
              <a:rPr lang="zh-CN" altLang="en-US" dirty="0"/>
              <a:t>：</a:t>
            </a:r>
            <a:r>
              <a:rPr lang="en-US" altLang="zh-CN" dirty="0"/>
              <a:t>(5</a:t>
            </a:r>
            <a:r>
              <a:rPr lang="en-US" altLang="zh-CN" dirty="0" smtClean="0"/>
              <a:t>)</a:t>
            </a:r>
            <a:r>
              <a:rPr lang="en-US" altLang="zh-CN" dirty="0" smtClean="0">
                <a:sym typeface="Wingdings" panose="05000000000000000000" pitchFamily="2" charset="2"/>
              </a:rPr>
              <a:t> (</a:t>
            </a:r>
            <a:r>
              <a:rPr lang="en-US" altLang="zh-CN" dirty="0">
                <a:sym typeface="Wingdings" panose="05000000000000000000" pitchFamily="2" charset="2"/>
              </a:rPr>
              <a:t>4</a:t>
            </a:r>
            <a:r>
              <a:rPr lang="en-US" altLang="zh-CN" dirty="0" smtClean="0">
                <a:sym typeface="Wingdings" panose="05000000000000000000" pitchFamily="2" charset="2"/>
              </a:rPr>
              <a:t>)</a:t>
            </a:r>
            <a:r>
              <a:rPr lang="en-US" altLang="zh-CN" dirty="0">
                <a:sym typeface="Wingdings" panose="05000000000000000000" pitchFamily="2" charset="2"/>
              </a:rPr>
              <a:t> </a:t>
            </a:r>
            <a:r>
              <a:rPr lang="en-US" altLang="zh-CN" dirty="0" smtClean="0">
                <a:sym typeface="Wingdings" panose="05000000000000000000" pitchFamily="2" charset="2"/>
              </a:rPr>
              <a:t> (</a:t>
            </a:r>
            <a:r>
              <a:rPr lang="en-US" altLang="zh-CN" dirty="0">
                <a:sym typeface="Wingdings" panose="05000000000000000000" pitchFamily="2" charset="2"/>
              </a:rPr>
              <a:t>3</a:t>
            </a:r>
            <a:r>
              <a:rPr lang="en-US" altLang="zh-CN" dirty="0" smtClean="0">
                <a:sym typeface="Wingdings" panose="05000000000000000000" pitchFamily="2" charset="2"/>
              </a:rPr>
              <a:t>)</a:t>
            </a:r>
            <a:r>
              <a:rPr lang="en-US" altLang="zh-CN" dirty="0">
                <a:sym typeface="Wingdings" panose="05000000000000000000" pitchFamily="2" charset="2"/>
              </a:rPr>
              <a:t> </a:t>
            </a:r>
            <a:r>
              <a:rPr lang="en-US" altLang="zh-CN" dirty="0" smtClean="0">
                <a:sym typeface="Wingdings" panose="05000000000000000000" pitchFamily="2" charset="2"/>
              </a:rPr>
              <a:t> (</a:t>
            </a:r>
            <a:r>
              <a:rPr lang="en-US" altLang="zh-CN" dirty="0">
                <a:sym typeface="Wingdings" panose="05000000000000000000" pitchFamily="2" charset="2"/>
              </a:rPr>
              <a:t>2</a:t>
            </a:r>
            <a:r>
              <a:rPr lang="en-US" altLang="zh-CN" dirty="0" smtClean="0">
                <a:sym typeface="Wingdings" panose="05000000000000000000" pitchFamily="2" charset="2"/>
              </a:rPr>
              <a:t>)</a:t>
            </a:r>
            <a:r>
              <a:rPr lang="en-US" altLang="zh-CN" dirty="0">
                <a:sym typeface="Wingdings" panose="05000000000000000000" pitchFamily="2" charset="2"/>
              </a:rPr>
              <a:t> </a:t>
            </a:r>
            <a:r>
              <a:rPr lang="en-US" altLang="zh-CN" dirty="0" smtClean="0">
                <a:sym typeface="Wingdings" panose="05000000000000000000" pitchFamily="2" charset="2"/>
              </a:rPr>
              <a:t> (</a:t>
            </a:r>
            <a:r>
              <a:rPr lang="en-US" altLang="zh-CN" dirty="0">
                <a:sym typeface="Wingdings" panose="05000000000000000000" pitchFamily="2" charset="2"/>
              </a:rPr>
              <a:t>1)</a:t>
            </a:r>
            <a:r>
              <a:rPr lang="zh-CN" altLang="en-US" dirty="0">
                <a:sym typeface="Wingdings" panose="05000000000000000000" pitchFamily="2" charset="2"/>
              </a:rPr>
              <a:t>， </a:t>
            </a:r>
            <a:r>
              <a:rPr lang="en-US" altLang="zh-CN" dirty="0">
                <a:sym typeface="Wingdings" panose="05000000000000000000" pitchFamily="2" charset="2"/>
              </a:rPr>
              <a:t>(1)</a:t>
            </a:r>
            <a:r>
              <a:rPr lang="zh-CN" altLang="en-US" dirty="0">
                <a:sym typeface="Wingdings" panose="05000000000000000000" pitchFamily="2" charset="2"/>
              </a:rPr>
              <a:t>成立</a:t>
            </a:r>
            <a:r>
              <a:rPr lang="en-US" altLang="zh-CN" dirty="0">
                <a:sym typeface="Wingdings" panose="05000000000000000000" pitchFamily="2" charset="2"/>
              </a:rPr>
              <a:t>/</a:t>
            </a:r>
            <a:r>
              <a:rPr lang="zh-CN" altLang="en-US" dirty="0">
                <a:sym typeface="Wingdings" panose="05000000000000000000" pitchFamily="2" charset="2"/>
              </a:rPr>
              <a:t>为真</a:t>
            </a:r>
            <a:r>
              <a:rPr lang="en-US" altLang="zh-CN" dirty="0">
                <a:sym typeface="Wingdings" panose="05000000000000000000" pitchFamily="2" charset="2"/>
              </a:rPr>
              <a:t>/</a:t>
            </a:r>
            <a:r>
              <a:rPr lang="zh-CN" altLang="en-US" dirty="0">
                <a:sym typeface="Wingdings" panose="05000000000000000000" pitchFamily="2" charset="2"/>
              </a:rPr>
              <a:t>已得</a:t>
            </a:r>
            <a:r>
              <a:rPr lang="en-US" altLang="zh-CN" dirty="0">
                <a:sym typeface="Wingdings" panose="05000000000000000000" pitchFamily="2" charset="2"/>
              </a:rPr>
              <a:t>…</a:t>
            </a:r>
          </a:p>
          <a:p>
            <a:pPr lvl="1"/>
            <a:r>
              <a:rPr lang="zh-CN" altLang="en-US" dirty="0"/>
              <a:t>综合：</a:t>
            </a:r>
            <a:r>
              <a:rPr lang="en-US" altLang="zh-CN" dirty="0" smtClean="0"/>
              <a:t>(1)</a:t>
            </a:r>
            <a:r>
              <a:rPr lang="en-US" altLang="zh-CN" dirty="0" smtClean="0">
                <a:sym typeface="Wingdings" panose="05000000000000000000" pitchFamily="2" charset="2"/>
              </a:rPr>
              <a:t> (2) (</a:t>
            </a:r>
            <a:r>
              <a:rPr lang="en-US" altLang="zh-CN" dirty="0">
                <a:sym typeface="Wingdings" panose="05000000000000000000" pitchFamily="2" charset="2"/>
              </a:rPr>
              <a:t>3)</a:t>
            </a:r>
            <a:r>
              <a:rPr lang="en-US" altLang="zh-CN" dirty="0" smtClean="0">
                <a:sym typeface="Wingdings" panose="05000000000000000000" pitchFamily="2" charset="2"/>
              </a:rPr>
              <a:t> (4) (5)</a:t>
            </a:r>
          </a:p>
          <a:p>
            <a:r>
              <a:rPr lang="zh-CN" altLang="en-US" sz="2400" dirty="0" smtClean="0"/>
              <a:t>观点</a:t>
            </a:r>
            <a:r>
              <a:rPr lang="en-US" altLang="zh-CN" sz="2400" dirty="0" smtClean="0"/>
              <a:t>3</a:t>
            </a:r>
            <a:endParaRPr lang="en-US" altLang="zh-CN" sz="2400" dirty="0"/>
          </a:p>
          <a:p>
            <a:pPr lvl="1"/>
            <a:r>
              <a:rPr lang="zh-CN" altLang="en-US" dirty="0"/>
              <a:t>分析：</a:t>
            </a:r>
            <a:r>
              <a:rPr lang="en-US" altLang="zh-CN" dirty="0"/>
              <a:t>(5</a:t>
            </a:r>
            <a:r>
              <a:rPr lang="en-US" altLang="zh-CN" dirty="0" smtClean="0"/>
              <a:t>)</a:t>
            </a:r>
            <a:r>
              <a:rPr lang="en-US" altLang="zh-CN" dirty="0">
                <a:sym typeface="Wingdings" panose="05000000000000000000" pitchFamily="2" charset="2"/>
              </a:rPr>
              <a:t>  </a:t>
            </a:r>
            <a:r>
              <a:rPr lang="en-US" altLang="zh-CN" dirty="0" smtClean="0">
                <a:sym typeface="Wingdings" panose="05000000000000000000" pitchFamily="2" charset="2"/>
              </a:rPr>
              <a:t> (</a:t>
            </a:r>
            <a:r>
              <a:rPr lang="en-US" altLang="zh-CN" dirty="0">
                <a:sym typeface="Wingdings" panose="05000000000000000000" pitchFamily="2" charset="2"/>
              </a:rPr>
              <a:t>4</a:t>
            </a:r>
            <a:r>
              <a:rPr lang="en-US" altLang="zh-CN" dirty="0" smtClean="0">
                <a:sym typeface="Wingdings" panose="05000000000000000000" pitchFamily="2" charset="2"/>
              </a:rPr>
              <a:t>)</a:t>
            </a:r>
            <a:r>
              <a:rPr lang="en-US" altLang="zh-CN" dirty="0">
                <a:sym typeface="Wingdings" panose="05000000000000000000" pitchFamily="2" charset="2"/>
              </a:rPr>
              <a:t> </a:t>
            </a:r>
            <a:r>
              <a:rPr lang="en-US" altLang="zh-CN" dirty="0" smtClean="0">
                <a:sym typeface="Wingdings" panose="05000000000000000000" pitchFamily="2" charset="2"/>
              </a:rPr>
              <a:t> </a:t>
            </a:r>
            <a:r>
              <a:rPr lang="en-US" altLang="zh-CN" dirty="0">
                <a:sym typeface="Wingdings" panose="05000000000000000000" pitchFamily="2" charset="2"/>
              </a:rPr>
              <a:t> (3</a:t>
            </a:r>
            <a:r>
              <a:rPr lang="en-US" altLang="zh-CN" dirty="0" smtClean="0">
                <a:sym typeface="Wingdings" panose="05000000000000000000" pitchFamily="2" charset="2"/>
              </a:rPr>
              <a:t>)</a:t>
            </a:r>
            <a:r>
              <a:rPr lang="en-US" altLang="zh-CN" dirty="0">
                <a:sym typeface="Wingdings" panose="05000000000000000000" pitchFamily="2" charset="2"/>
              </a:rPr>
              <a:t> </a:t>
            </a:r>
            <a:r>
              <a:rPr lang="en-US" altLang="zh-CN" dirty="0" smtClean="0">
                <a:sym typeface="Wingdings" panose="05000000000000000000" pitchFamily="2" charset="2"/>
              </a:rPr>
              <a:t> </a:t>
            </a:r>
            <a:r>
              <a:rPr lang="en-US" altLang="zh-CN" dirty="0">
                <a:sym typeface="Wingdings" panose="05000000000000000000" pitchFamily="2" charset="2"/>
              </a:rPr>
              <a:t> (2</a:t>
            </a:r>
            <a:r>
              <a:rPr lang="en-US" altLang="zh-CN" dirty="0" smtClean="0">
                <a:sym typeface="Wingdings" panose="05000000000000000000" pitchFamily="2" charset="2"/>
              </a:rPr>
              <a:t>)</a:t>
            </a:r>
            <a:r>
              <a:rPr lang="en-US" altLang="zh-CN" dirty="0">
                <a:sym typeface="Wingdings" panose="05000000000000000000" pitchFamily="2" charset="2"/>
              </a:rPr>
              <a:t> </a:t>
            </a:r>
            <a:r>
              <a:rPr lang="en-US" altLang="zh-CN" dirty="0" smtClean="0">
                <a:sym typeface="Wingdings" panose="05000000000000000000" pitchFamily="2" charset="2"/>
              </a:rPr>
              <a:t> </a:t>
            </a:r>
            <a:r>
              <a:rPr lang="en-US" altLang="zh-CN" dirty="0">
                <a:sym typeface="Wingdings" panose="05000000000000000000" pitchFamily="2" charset="2"/>
              </a:rPr>
              <a:t> (1)</a:t>
            </a:r>
            <a:r>
              <a:rPr lang="zh-CN" altLang="en-US" dirty="0">
                <a:sym typeface="Wingdings" panose="05000000000000000000" pitchFamily="2" charset="2"/>
              </a:rPr>
              <a:t>， </a:t>
            </a:r>
            <a:r>
              <a:rPr lang="en-US" altLang="zh-CN" dirty="0">
                <a:sym typeface="Wingdings" panose="05000000000000000000" pitchFamily="2" charset="2"/>
              </a:rPr>
              <a:t>(1)</a:t>
            </a:r>
            <a:r>
              <a:rPr lang="zh-CN" altLang="en-US" dirty="0">
                <a:sym typeface="Wingdings" panose="05000000000000000000" pitchFamily="2" charset="2"/>
              </a:rPr>
              <a:t>成立</a:t>
            </a:r>
            <a:r>
              <a:rPr lang="en-US" altLang="zh-CN" dirty="0">
                <a:sym typeface="Wingdings" panose="05000000000000000000" pitchFamily="2" charset="2"/>
              </a:rPr>
              <a:t>/</a:t>
            </a:r>
            <a:r>
              <a:rPr lang="zh-CN" altLang="en-US" dirty="0">
                <a:sym typeface="Wingdings" panose="05000000000000000000" pitchFamily="2" charset="2"/>
              </a:rPr>
              <a:t>为真</a:t>
            </a:r>
            <a:r>
              <a:rPr lang="en-US" altLang="zh-CN" dirty="0">
                <a:sym typeface="Wingdings" panose="05000000000000000000" pitchFamily="2" charset="2"/>
              </a:rPr>
              <a:t>/</a:t>
            </a:r>
            <a:r>
              <a:rPr lang="zh-CN" altLang="en-US" dirty="0">
                <a:sym typeface="Wingdings" panose="05000000000000000000" pitchFamily="2" charset="2"/>
              </a:rPr>
              <a:t>已得</a:t>
            </a:r>
            <a:r>
              <a:rPr lang="en-US" altLang="zh-CN" dirty="0">
                <a:sym typeface="Wingdings" panose="05000000000000000000" pitchFamily="2" charset="2"/>
              </a:rPr>
              <a:t>…</a:t>
            </a:r>
          </a:p>
          <a:p>
            <a:pPr lvl="1"/>
            <a:r>
              <a:rPr lang="zh-CN" altLang="en-US" dirty="0"/>
              <a:t>综合：</a:t>
            </a:r>
            <a:r>
              <a:rPr lang="en-US" altLang="zh-CN" dirty="0"/>
              <a:t>(1)</a:t>
            </a:r>
            <a:r>
              <a:rPr lang="en-US" altLang="zh-CN" dirty="0">
                <a:sym typeface="Wingdings" panose="05000000000000000000" pitchFamily="2" charset="2"/>
              </a:rPr>
              <a:t> (2) (3) (4) (5)</a:t>
            </a:r>
          </a:p>
          <a:p>
            <a:endParaRPr lang="en-US" altLang="zh-CN" sz="2400" dirty="0" smtClean="0">
              <a:sym typeface="Wingdings" panose="05000000000000000000" pitchFamily="2" charset="2"/>
            </a:endParaRPr>
          </a:p>
          <a:p>
            <a:endParaRPr lang="en-US" altLang="zh-CN" sz="2400" dirty="0" smtClean="0"/>
          </a:p>
        </p:txBody>
      </p:sp>
    </p:spTree>
    <p:extLst>
      <p:ext uri="{BB962C8B-B14F-4D97-AF65-F5344CB8AC3E}">
        <p14:creationId xmlns:p14="http://schemas.microsoft.com/office/powerpoint/2010/main" val="1580858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685800"/>
            <a:ext cx="7200900" cy="1015008"/>
          </a:xfrm>
        </p:spPr>
        <p:txBody>
          <a:bodyPr>
            <a:normAutofit fontScale="90000"/>
          </a:bodyPr>
          <a:lstStyle/>
          <a:p>
            <a:r>
              <a:rPr lang="zh-CN" altLang="en-US" sz="3200" dirty="0"/>
              <a:t>欧几里得</a:t>
            </a:r>
            <a:r>
              <a:rPr lang="en-US" altLang="zh-CN" sz="3200" dirty="0"/>
              <a:t>《</a:t>
            </a:r>
            <a:r>
              <a:rPr lang="zh-CN" altLang="en-US" sz="3200" dirty="0"/>
              <a:t>原本</a:t>
            </a:r>
            <a:r>
              <a:rPr lang="en-US" altLang="zh-CN" sz="3200" dirty="0"/>
              <a:t>》</a:t>
            </a:r>
            <a:r>
              <a:rPr lang="zh-CN" altLang="en-US" sz="3200" dirty="0"/>
              <a:t>命题的</a:t>
            </a:r>
            <a:r>
              <a:rPr lang="zh-CN" altLang="en-US" sz="3200" dirty="0" smtClean="0"/>
              <a:t>结构</a:t>
            </a:r>
            <a:r>
              <a:rPr lang="en-US" altLang="zh-CN" sz="3200" dirty="0" smtClean="0"/>
              <a:t/>
            </a:r>
            <a:br>
              <a:rPr lang="en-US" altLang="zh-CN" sz="3200" dirty="0" smtClean="0"/>
            </a:br>
            <a:r>
              <a:rPr lang="en-US" altLang="zh-CN" sz="3200" dirty="0"/>
              <a:t/>
            </a:r>
            <a:br>
              <a:rPr lang="en-US" altLang="zh-CN" sz="3200" dirty="0"/>
            </a:br>
            <a:endParaRPr lang="en-US" sz="3200" dirty="0"/>
          </a:p>
        </p:txBody>
      </p:sp>
      <p:sp>
        <p:nvSpPr>
          <p:cNvPr id="3" name="Espace réservé du contenu 2"/>
          <p:cNvSpPr>
            <a:spLocks noGrp="1"/>
          </p:cNvSpPr>
          <p:nvPr>
            <p:ph idx="1"/>
          </p:nvPr>
        </p:nvSpPr>
        <p:spPr>
          <a:xfrm>
            <a:off x="1028700" y="1916832"/>
            <a:ext cx="7200900" cy="3950568"/>
          </a:xfrm>
        </p:spPr>
        <p:txBody>
          <a:bodyPr>
            <a:normAutofit fontScale="85000" lnSpcReduction="10000"/>
          </a:bodyPr>
          <a:lstStyle/>
          <a:p>
            <a:pPr marL="0" indent="0">
              <a:buNone/>
            </a:pPr>
            <a:r>
              <a:rPr lang="en-US" altLang="zh-CN" sz="2400" dirty="0" smtClean="0"/>
              <a:t>Proclus《</a:t>
            </a:r>
            <a:r>
              <a:rPr lang="zh-CN" altLang="en-US" sz="2400" dirty="0" smtClean="0"/>
              <a:t>对欧几里得</a:t>
            </a:r>
            <a:r>
              <a:rPr lang="en-US" altLang="zh-CN" sz="2400" dirty="0" smtClean="0"/>
              <a:t>〈</a:t>
            </a:r>
            <a:r>
              <a:rPr lang="zh-CN" altLang="en-US" sz="2400" dirty="0" smtClean="0"/>
              <a:t>原本</a:t>
            </a:r>
            <a:r>
              <a:rPr lang="en-US" altLang="zh-CN" sz="2400" dirty="0" smtClean="0"/>
              <a:t>〉</a:t>
            </a:r>
            <a:r>
              <a:rPr lang="zh-CN" altLang="en-US" sz="2400" dirty="0" smtClean="0"/>
              <a:t>第一卷的注释</a:t>
            </a:r>
            <a:r>
              <a:rPr lang="en-US" altLang="zh-CN" sz="2400" dirty="0" smtClean="0"/>
              <a:t>》</a:t>
            </a:r>
          </a:p>
          <a:p>
            <a:pPr marL="0" indent="0">
              <a:buNone/>
            </a:pPr>
            <a:r>
              <a:rPr lang="zh-CN" altLang="en-US" sz="2400" dirty="0" smtClean="0"/>
              <a:t>（公元五世纪）</a:t>
            </a:r>
            <a:endParaRPr lang="en-US" altLang="zh-CN" sz="2400" dirty="0" smtClean="0"/>
          </a:p>
          <a:p>
            <a:pPr marL="0" indent="0">
              <a:buNone/>
            </a:pPr>
            <a:r>
              <a:rPr lang="fr-FR" altLang="zh-CN" dirty="0" smtClean="0"/>
              <a:t>Mais tout problème et tout théorème, remplis de leurs parties </a:t>
            </a:r>
            <a:r>
              <a:rPr lang="fr-FR" altLang="zh-CN" dirty="0" err="1" smtClean="0"/>
              <a:t>accomplissantes</a:t>
            </a:r>
            <a:r>
              <a:rPr lang="fr-FR" altLang="zh-CN" dirty="0" smtClean="0"/>
              <a:t>, doivent posséder en propre toutes celles-ci : la proposition, l'exposition, la détermination, la construction, la démonstration et la conclusion. Parmi ces parties, la proposition, après avoir donné une certaine chose, déclare quel est l'objet de la recherche; car une proposition parfaite comporte ces deux choses. L'exposition, reprenant en particulier cette chose donnée, la dispose d'avance en vue de ce qui est cherché. La détermination explique clairement à part ce qui constitue la chose cherchée. La construction ajoute ce qui manque à la chose donnée en vue de poursuivre ce qui est cherché. La démonstration induit savamment la proposition par suite des choses consenties. Enfin, la conclusion retourne de nouveau à la proposition en confirmant ce qui a été démontré. Telles sont donc les parties des problèmes et des théorèmes.</a:t>
            </a:r>
            <a:endParaRPr lang="zh-CN" altLang="en-US" sz="2400" dirty="0" smtClean="0"/>
          </a:p>
        </p:txBody>
      </p:sp>
    </p:spTree>
    <p:extLst>
      <p:ext uri="{BB962C8B-B14F-4D97-AF65-F5344CB8AC3E}">
        <p14:creationId xmlns:p14="http://schemas.microsoft.com/office/powerpoint/2010/main" val="1873602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stretch>
            <a:fillRect/>
          </a:stretch>
        </p:blipFill>
        <p:spPr>
          <a:xfrm>
            <a:off x="2123728" y="0"/>
            <a:ext cx="6617293" cy="6741368"/>
          </a:xfrm>
          <a:prstGeom prst="rect">
            <a:avLst/>
          </a:prstGeom>
        </p:spPr>
      </p:pic>
    </p:spTree>
    <p:extLst>
      <p:ext uri="{BB962C8B-B14F-4D97-AF65-F5344CB8AC3E}">
        <p14:creationId xmlns:p14="http://schemas.microsoft.com/office/powerpoint/2010/main" val="582667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历史中的科学">
  <a:themeElements>
    <a:clrScheme name="1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1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凸显">
  <a:themeElements>
    <a:clrScheme name="2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2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历史中的科学">
  <a:themeElements>
    <a:clrScheme name="1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1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凸显">
  <a:themeElements>
    <a:clrScheme name="2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2_凸显">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凸显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裁剪">
  <a:themeElements>
    <a:clrScheme name="裁剪">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裁剪">
      <a:majorFont>
        <a:latin typeface="Franklin Gothic Book" panose="020B0503020102020204"/>
        <a:ea typeface=""/>
        <a:cs typeface=""/>
      </a:majorFont>
      <a:minorFont>
        <a:latin typeface="Franklin Gothic Book" panose="020B0503020102020204"/>
        <a:ea typeface=""/>
        <a:cs typeface=""/>
      </a:minorFont>
    </a:fontScheme>
    <a:fmtScheme name="裁剪">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历史中的科学</Template>
  <TotalTime>3168</TotalTime>
  <Words>1896</Words>
  <Application>Microsoft Office PowerPoint</Application>
  <PresentationFormat>全屏显示(4:3)</PresentationFormat>
  <Paragraphs>190</Paragraphs>
  <Slides>26</Slides>
  <Notes>16</Notes>
  <HiddenSlides>0</HiddenSlides>
  <MMClips>0</MMClips>
  <ScaleCrop>false</ScaleCrop>
  <HeadingPairs>
    <vt:vector size="6" baseType="variant">
      <vt:variant>
        <vt:lpstr>已用的字体</vt:lpstr>
      </vt:variant>
      <vt:variant>
        <vt:i4>9</vt:i4>
      </vt:variant>
      <vt:variant>
        <vt:lpstr>主题</vt:lpstr>
      </vt:variant>
      <vt:variant>
        <vt:i4>5</vt:i4>
      </vt:variant>
      <vt:variant>
        <vt:lpstr>幻灯片标题</vt:lpstr>
      </vt:variant>
      <vt:variant>
        <vt:i4>26</vt:i4>
      </vt:variant>
    </vt:vector>
  </HeadingPairs>
  <TitlesOfParts>
    <vt:vector size="40" baseType="lpstr">
      <vt:lpstr>华文楷体</vt:lpstr>
      <vt:lpstr>宋体</vt:lpstr>
      <vt:lpstr>Arial</vt:lpstr>
      <vt:lpstr>Calibri</vt:lpstr>
      <vt:lpstr>Century Schoolbook</vt:lpstr>
      <vt:lpstr>Franklin Gothic Book</vt:lpstr>
      <vt:lpstr>Times New Roman</vt:lpstr>
      <vt:lpstr>Wingdings</vt:lpstr>
      <vt:lpstr>Wingdings 2</vt:lpstr>
      <vt:lpstr>历史中的科学</vt:lpstr>
      <vt:lpstr>2_凸显</vt:lpstr>
      <vt:lpstr>1_历史中的科学</vt:lpstr>
      <vt:lpstr>3_凸显</vt:lpstr>
      <vt:lpstr>裁剪</vt:lpstr>
      <vt:lpstr>对古希腊数学中的“分析方法”的历史考察</vt:lpstr>
      <vt:lpstr>报告提纲</vt:lpstr>
      <vt:lpstr>绪言  -- 古希腊数学史</vt:lpstr>
      <vt:lpstr>Pappus （公元四世纪，《数学全集》第七卷） 对古希腊数学中的分析-综合方法的描述 </vt:lpstr>
      <vt:lpstr>（Alexander Jones 译文，Springer-Verlag, 1986）  </vt:lpstr>
      <vt:lpstr>（Alexander Jones 译文）</vt:lpstr>
      <vt:lpstr>前人关于Pappus分析方法的争论 </vt:lpstr>
      <vt:lpstr>欧几里得《原本》命题的结构  </vt:lpstr>
      <vt:lpstr>PowerPoint 演示文稿</vt:lpstr>
      <vt:lpstr>PowerPoint 演示文稿</vt:lpstr>
      <vt:lpstr>欧几里得《原本》 命题的结构及定理和问题的两分（粗）  </vt:lpstr>
      <vt:lpstr>The dichotomy between theorem and problem in the Elements of Euclid</vt:lpstr>
      <vt:lpstr>欧几里得《原本》中定理与问题的两分（细）</vt:lpstr>
      <vt:lpstr>The dichotomy between theorem and problem in the Elements of Euclid</vt:lpstr>
      <vt:lpstr>The dichotomy between theorem and problem in the Elements of Euclid</vt:lpstr>
      <vt:lpstr>欧几里得《Data》 </vt:lpstr>
      <vt:lpstr>欧几里得《Data》第90命题</vt:lpstr>
      <vt:lpstr>PowerPoint 演示文稿</vt:lpstr>
      <vt:lpstr>《Data》的命题是什么？ 希思如是说</vt:lpstr>
      <vt:lpstr>Data第九十命题，若以《原本》之命题的方式书写</vt:lpstr>
      <vt:lpstr>比较Data第90命题与以《原本》方式改写的命题</vt:lpstr>
      <vt:lpstr>Compare the Data.90 and the frabricated problem</vt:lpstr>
      <vt:lpstr>Apollonius《圆锥曲线》中的关键字句 </vt:lpstr>
      <vt:lpstr>Apollonius《圆锥曲线》卷二第44命题</vt:lpstr>
      <vt:lpstr>PowerPoint 演示文稿</vt:lpstr>
      <vt:lpstr>结论  --  几点推进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Data d’Euclide  au De numeris datis de Jordanus de Nemore</dc:title>
  <dc:creator>Thinkpad</dc:creator>
  <cp:lastModifiedBy>Fanglei ZHENG</cp:lastModifiedBy>
  <cp:revision>193</cp:revision>
  <dcterms:created xsi:type="dcterms:W3CDTF">2012-09-24T10:01:38Z</dcterms:created>
  <dcterms:modified xsi:type="dcterms:W3CDTF">2015-12-13T01:04:33Z</dcterms:modified>
</cp:coreProperties>
</file>